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 snapToObjects="1" showGuides="1">
      <p:cViewPr varScale="1">
        <p:scale>
          <a:sx n="53" d="100"/>
          <a:sy n="53" d="100"/>
        </p:scale>
        <p:origin x="792" y="19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y fech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030265" y="12174593"/>
            <a:ext cx="16323471" cy="648365"/>
          </a:xfrm>
          <a:prstGeom prst="rect">
            <a:avLst/>
          </a:prstGeom>
        </p:spPr>
        <p:txBody>
          <a:bodyPr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1pPr>
          </a:lstStyle>
          <a:p>
            <a:r>
              <a:t>Autor y fecha</a:t>
            </a:r>
          </a:p>
        </p:txBody>
      </p:sp>
      <p:sp>
        <p:nvSpPr>
          <p:cNvPr id="12" name="Título de presentación"/>
          <p:cNvSpPr txBox="1">
            <a:spLocks noGrp="1"/>
          </p:cNvSpPr>
          <p:nvPr>
            <p:ph type="title" hasCustomPrompt="1"/>
          </p:nvPr>
        </p:nvSpPr>
        <p:spPr>
          <a:xfrm>
            <a:off x="4030265" y="2607468"/>
            <a:ext cx="16325237" cy="4643439"/>
          </a:xfrm>
          <a:prstGeom prst="rect">
            <a:avLst/>
          </a:prstGeom>
        </p:spPr>
        <p:txBody>
          <a:bodyPr anchor="b"/>
          <a:lstStyle>
            <a:lvl1pPr>
              <a:defRPr sz="11400" spc="-228"/>
            </a:lvl1pPr>
          </a:lstStyle>
          <a:p>
            <a:r>
              <a:t>Título de presentación</a:t>
            </a:r>
          </a:p>
        </p:txBody>
      </p:sp>
      <p:sp>
        <p:nvSpPr>
          <p:cNvPr id="13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30265" y="7179468"/>
            <a:ext cx="16323470" cy="204806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5pPr>
          </a:lstStyle>
          <a:p>
            <a:r>
              <a:t>Subtítulo de presentación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87110" y="12954297"/>
            <a:ext cx="409780" cy="41587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30265" y="5018484"/>
            <a:ext cx="16323470" cy="368126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400" spc="-22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400" spc="-22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400" spc="-22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400" spc="-22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400" spc="-22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echo (gra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Información del hech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030265" y="8732784"/>
            <a:ext cx="16323468" cy="9447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1pPr>
          </a:lstStyle>
          <a:p>
            <a:r>
              <a:t>Información del hecho</a:t>
            </a:r>
          </a:p>
        </p:txBody>
      </p:sp>
      <p:sp>
        <p:nvSpPr>
          <p:cNvPr id="107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030265" y="1404937"/>
            <a:ext cx="16323470" cy="7327848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4600" b="1" spc="-246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4600" b="1" spc="-246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4600" b="1" spc="-246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4600" b="1" spc="-246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4600" b="1" spc="-246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83843" y="5232796"/>
            <a:ext cx="16216314" cy="3268267"/>
          </a:xfrm>
          <a:prstGeom prst="rect">
            <a:avLst/>
          </a:prstGeom>
        </p:spPr>
        <p:txBody>
          <a:bodyPr anchor="ctr"/>
          <a:lstStyle>
            <a:lvl1pPr marL="642937" indent="-482203">
              <a:spcBef>
                <a:spcPts val="0"/>
              </a:spcBef>
              <a:buSzTx/>
              <a:buNone/>
              <a:defRPr sz="8400" spc="-16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42937" indent="-25003">
              <a:spcBef>
                <a:spcPts val="0"/>
              </a:spcBef>
              <a:buSzTx/>
              <a:buNone/>
              <a:defRPr sz="8400" spc="-16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42937" indent="432196">
              <a:spcBef>
                <a:spcPts val="0"/>
              </a:spcBef>
              <a:buSzTx/>
              <a:buNone/>
              <a:defRPr sz="8400" spc="-16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42937" indent="889396">
              <a:spcBef>
                <a:spcPts val="0"/>
              </a:spcBef>
              <a:buSzTx/>
              <a:buNone/>
              <a:defRPr sz="8400" spc="-16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42937" indent="1346596">
              <a:spcBef>
                <a:spcPts val="0"/>
              </a:spcBef>
              <a:buSzTx/>
              <a:buNone/>
              <a:defRPr sz="8400" spc="-16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“Frase celebre”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Atribució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762500" y="9036843"/>
            <a:ext cx="15537657" cy="648365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1pPr>
          </a:lstStyle>
          <a:p>
            <a:r>
              <a:t>Atribución</a:t>
            </a:r>
          </a:p>
        </p:txBody>
      </p:sp>
      <p:sp>
        <p:nvSpPr>
          <p:cNvPr id="11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to de pasta pappardelle con mantequilla de perejil, avellanas tostadas y queso parmesano rallado"/>
          <p:cNvSpPr>
            <a:spLocks noGrp="1"/>
          </p:cNvSpPr>
          <p:nvPr>
            <p:ph type="pic" idx="21"/>
          </p:nvPr>
        </p:nvSpPr>
        <p:spPr>
          <a:xfrm>
            <a:off x="119062" y="966878"/>
            <a:ext cx="15701049" cy="1177578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Plato de ensalada con arroz frito, huevos duros y palillos"/>
          <p:cNvSpPr>
            <a:spLocks noGrp="1"/>
          </p:cNvSpPr>
          <p:nvPr>
            <p:ph type="pic" sz="quarter" idx="22"/>
          </p:nvPr>
        </p:nvSpPr>
        <p:spPr>
          <a:xfrm>
            <a:off x="12325945" y="410765"/>
            <a:ext cx="8072438" cy="64579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Tazón con tortas de salmón, ensalada y hummus"/>
          <p:cNvSpPr>
            <a:spLocks noGrp="1"/>
          </p:cNvSpPr>
          <p:nvPr>
            <p:ph type="pic" idx="23"/>
          </p:nvPr>
        </p:nvSpPr>
        <p:spPr>
          <a:xfrm>
            <a:off x="10057804" y="3866362"/>
            <a:ext cx="11162111" cy="129913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to de ensalada con arroz frito, huevos duros y palillos"/>
          <p:cNvSpPr>
            <a:spLocks noGrp="1"/>
          </p:cNvSpPr>
          <p:nvPr>
            <p:ph type="pic" idx="21"/>
          </p:nvPr>
        </p:nvSpPr>
        <p:spPr>
          <a:xfrm>
            <a:off x="1619250" y="-1482329"/>
            <a:ext cx="20288250" cy="162306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87110" y="12954297"/>
            <a:ext cx="409780" cy="4158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guacates y limones"/>
          <p:cNvSpPr>
            <a:spLocks noGrp="1"/>
          </p:cNvSpPr>
          <p:nvPr>
            <p:ph type="pic" idx="21"/>
          </p:nvPr>
        </p:nvSpPr>
        <p:spPr>
          <a:xfrm>
            <a:off x="2518171" y="-1287976"/>
            <a:ext cx="25081385" cy="1502183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ítulo de presentación"/>
          <p:cNvSpPr txBox="1">
            <a:spLocks noGrp="1"/>
          </p:cNvSpPr>
          <p:nvPr>
            <p:ph type="title" hasCustomPrompt="1"/>
          </p:nvPr>
        </p:nvSpPr>
        <p:spPr>
          <a:xfrm>
            <a:off x="4030265" y="7286625"/>
            <a:ext cx="16323470" cy="4643438"/>
          </a:xfrm>
          <a:prstGeom prst="rect">
            <a:avLst/>
          </a:prstGeom>
        </p:spPr>
        <p:txBody>
          <a:bodyPr anchor="b"/>
          <a:lstStyle>
            <a:lvl1pPr>
              <a:defRPr sz="11400" spc="-228"/>
            </a:lvl1pPr>
          </a:lstStyle>
          <a:p>
            <a:r>
              <a:t>Título de presentación</a:t>
            </a:r>
          </a:p>
        </p:txBody>
      </p:sp>
      <p:sp>
        <p:nvSpPr>
          <p:cNvPr id="23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30265" y="11858625"/>
            <a:ext cx="16323470" cy="9699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5pPr>
          </a:lstStyle>
          <a:p>
            <a:r>
              <a:t>Subtítulo de presentación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or y fech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030265" y="803671"/>
            <a:ext cx="16323471" cy="648365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1pPr>
          </a:lstStyle>
          <a:p>
            <a:r>
              <a:t>Autor y fecha</a:t>
            </a:r>
          </a:p>
        </p:txBody>
      </p:sp>
      <p:sp>
        <p:nvSpPr>
          <p:cNvPr id="2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82253" y="12954297"/>
            <a:ext cx="409779" cy="41587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azón con tortas de salmón, ensalada y hummus "/>
          <p:cNvSpPr>
            <a:spLocks noGrp="1"/>
          </p:cNvSpPr>
          <p:nvPr>
            <p:ph type="pic" sz="half" idx="21"/>
          </p:nvPr>
        </p:nvSpPr>
        <p:spPr>
          <a:xfrm>
            <a:off x="10528025" y="696515"/>
            <a:ext cx="10608470" cy="1234695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30265" y="7036593"/>
            <a:ext cx="7179470" cy="568767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5pPr>
          </a:lstStyle>
          <a:p>
            <a:r>
              <a:t>Subtítulo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4030265" y="973876"/>
            <a:ext cx="7179470" cy="6169874"/>
          </a:xfrm>
          <a:prstGeom prst="rect">
            <a:avLst/>
          </a:prstGeom>
        </p:spPr>
        <p:txBody>
          <a:bodyPr anchor="b"/>
          <a:lstStyle/>
          <a:p>
            <a:r>
              <a:t>Título de diapositiva</a:t>
            </a:r>
          </a:p>
        </p:txBody>
      </p:sp>
      <p:sp>
        <p:nvSpPr>
          <p:cNvPr id="3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Subtítulo de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030265" y="1987000"/>
            <a:ext cx="16323471" cy="94472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1pPr>
          </a:lstStyle>
          <a:p>
            <a:r>
              <a:t>Subtítulo de diapositiva</a:t>
            </a:r>
          </a:p>
        </p:txBody>
      </p:sp>
      <p:sp>
        <p:nvSpPr>
          <p:cNvPr id="44" name="Título de diapositiva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de diapositiva</a:t>
            </a:r>
          </a:p>
        </p:txBody>
      </p:sp>
      <p:sp>
        <p:nvSpPr>
          <p:cNvPr id="4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828785"/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to de pasta pappardelle con mantequilla de perejil, avellanas tostadas y queso parmesano rallado"/>
          <p:cNvSpPr>
            <a:spLocks noGrp="1"/>
          </p:cNvSpPr>
          <p:nvPr>
            <p:ph type="pic" sz="half" idx="21"/>
          </p:nvPr>
        </p:nvSpPr>
        <p:spPr>
          <a:xfrm>
            <a:off x="11727656" y="839390"/>
            <a:ext cx="9068098" cy="1209079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4030265" y="625078"/>
            <a:ext cx="7179470" cy="1428751"/>
          </a:xfrm>
          <a:prstGeom prst="rect">
            <a:avLst/>
          </a:prstGeom>
        </p:spPr>
        <p:txBody>
          <a:bodyPr/>
          <a:lstStyle/>
          <a:p>
            <a:r>
              <a:t>Título de diapositiva</a:t>
            </a:r>
          </a:p>
        </p:txBody>
      </p:sp>
      <p:sp>
        <p:nvSpPr>
          <p:cNvPr id="62" name="Subtítulo de diapositiv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030265" y="1987000"/>
            <a:ext cx="7179470" cy="944721"/>
          </a:xfrm>
          <a:prstGeom prst="rect">
            <a:avLst/>
          </a:prstGeom>
        </p:spPr>
        <p:txBody>
          <a:bodyPr/>
          <a:lstStyle>
            <a:lvl1pPr marL="0" indent="0" defTabSz="784225">
              <a:lnSpc>
                <a:spcPct val="100000"/>
              </a:lnSpc>
              <a:spcBef>
                <a:spcPts val="0"/>
              </a:spcBef>
              <a:buSzTx/>
              <a:buNone/>
              <a:defRPr sz="4940" b="1"/>
            </a:lvl1pPr>
          </a:lstStyle>
          <a:p>
            <a:r>
              <a:t>Subtítulo de diapositiva</a:t>
            </a:r>
          </a:p>
        </p:txBody>
      </p:sp>
      <p:sp>
        <p:nvSpPr>
          <p:cNvPr id="63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30265" y="4894026"/>
            <a:ext cx="7179470" cy="7865382"/>
          </a:xfrm>
          <a:prstGeom prst="rect">
            <a:avLst/>
          </a:prstGeom>
        </p:spPr>
        <p:txBody>
          <a:bodyPr/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e sección"/>
          <p:cNvSpPr txBox="1">
            <a:spLocks noGrp="1"/>
          </p:cNvSpPr>
          <p:nvPr>
            <p:ph type="title" hasCustomPrompt="1"/>
          </p:nvPr>
        </p:nvSpPr>
        <p:spPr>
          <a:xfrm>
            <a:off x="4030265" y="4536281"/>
            <a:ext cx="16323470" cy="4643438"/>
          </a:xfrm>
          <a:prstGeom prst="rect">
            <a:avLst/>
          </a:prstGeom>
        </p:spPr>
        <p:txBody>
          <a:bodyPr anchor="ctr"/>
          <a:lstStyle>
            <a:lvl1pPr>
              <a:defRPr sz="11400" b="0" spc="-22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de sección</a:t>
            </a:r>
          </a:p>
        </p:txBody>
      </p:sp>
      <p:sp>
        <p:nvSpPr>
          <p:cNvPr id="7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e diapositiva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de diapositiva</a:t>
            </a:r>
          </a:p>
        </p:txBody>
      </p:sp>
      <p:sp>
        <p:nvSpPr>
          <p:cNvPr id="80" name="Subtítulo de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030265" y="1987000"/>
            <a:ext cx="16323471" cy="94472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1pPr>
          </a:lstStyle>
          <a:p>
            <a:r>
              <a:t>Subtítulo de diapositiva</a:t>
            </a:r>
          </a:p>
        </p:txBody>
      </p:sp>
      <p:sp>
        <p:nvSpPr>
          <p:cNvPr id="8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e agenda"/>
          <p:cNvSpPr txBox="1">
            <a:spLocks noGrp="1"/>
          </p:cNvSpPr>
          <p:nvPr>
            <p:ph type="title" hasCustomPrompt="1"/>
          </p:nvPr>
        </p:nvSpPr>
        <p:spPr>
          <a:xfrm>
            <a:off x="4030265" y="625078"/>
            <a:ext cx="16323470" cy="1428751"/>
          </a:xfrm>
          <a:prstGeom prst="rect">
            <a:avLst/>
          </a:prstGeom>
        </p:spPr>
        <p:txBody>
          <a:bodyPr/>
          <a:lstStyle/>
          <a:p>
            <a:r>
              <a:t>Título de agenda</a:t>
            </a:r>
          </a:p>
        </p:txBody>
      </p:sp>
      <p:sp>
        <p:nvSpPr>
          <p:cNvPr id="89" name="Subtítulo de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030265" y="1982390"/>
            <a:ext cx="16323471" cy="94472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1pPr>
          </a:lstStyle>
          <a:p>
            <a:r>
              <a:t>Subtítulo de agenda</a:t>
            </a:r>
          </a:p>
        </p:txBody>
      </p:sp>
      <p:sp>
        <p:nvSpPr>
          <p:cNvPr id="90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800"/>
              </a:spcBef>
              <a:buSzTx/>
              <a:buNone/>
              <a:defRPr sz="5200" spc="-52"/>
            </a:lvl1pPr>
            <a:lvl2pPr marL="0" indent="457200">
              <a:spcBef>
                <a:spcPts val="1800"/>
              </a:spcBef>
              <a:buSzTx/>
              <a:buNone/>
              <a:defRPr sz="5200" spc="-52"/>
            </a:lvl2pPr>
            <a:lvl3pPr marL="0" indent="914400">
              <a:spcBef>
                <a:spcPts val="1800"/>
              </a:spcBef>
              <a:buSzTx/>
              <a:buNone/>
              <a:defRPr sz="5200" spc="-52"/>
            </a:lvl3pPr>
            <a:lvl4pPr marL="0" indent="1371600">
              <a:spcBef>
                <a:spcPts val="1800"/>
              </a:spcBef>
              <a:buSzTx/>
              <a:buNone/>
              <a:defRPr sz="5200" spc="-52"/>
            </a:lvl4pPr>
            <a:lvl5pPr marL="0" indent="1828800">
              <a:spcBef>
                <a:spcPts val="1800"/>
              </a:spcBef>
              <a:buSzTx/>
              <a:buNone/>
              <a:defRPr sz="5200" spc="-52"/>
            </a:lvl5pPr>
          </a:lstStyle>
          <a:p>
            <a:r>
              <a:t>Temas de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4030265" y="4161234"/>
            <a:ext cx="16323470" cy="857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normAutofit/>
          </a:bodyPr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4030265" y="619125"/>
            <a:ext cx="16323470" cy="1428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normAutofit/>
          </a:bodyPr>
          <a:lstStyle/>
          <a:p>
            <a:r>
              <a:t>Título de diapositiva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82348" y="12954297"/>
            <a:ext cx="409779" cy="415875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 anchor="b">
            <a:spAutoFit/>
          </a:bodyPr>
          <a:lstStyle>
            <a:lvl1pPr defTabSz="821531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6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6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6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6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6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6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6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6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6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533400" marR="0" indent="-5334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914400" marR="0" indent="-5334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295400" marR="0" indent="-5334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676400" marR="0" indent="-5334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2057400" marR="0" indent="-5334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438400" marR="0" indent="-5334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819400" marR="0" indent="-5334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200400" marR="0" indent="-5334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581400" marR="0" indent="-5334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tif"/><Relationship Id="rId3" Type="http://schemas.openxmlformats.org/officeDocument/2006/relationships/image" Target="../media/image18.tif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14.tif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tif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tif"/><Relationship Id="rId17" Type="http://schemas.openxmlformats.org/officeDocument/2006/relationships/image" Target="../media/image49.tif"/><Relationship Id="rId2" Type="http://schemas.openxmlformats.org/officeDocument/2006/relationships/image" Target="../media/image2.jpe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tif"/><Relationship Id="rId15" Type="http://schemas.openxmlformats.org/officeDocument/2006/relationships/image" Target="../media/image47.png"/><Relationship Id="rId10" Type="http://schemas.openxmlformats.org/officeDocument/2006/relationships/image" Target="../media/image42.tif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tif"/><Relationship Id="rId7" Type="http://schemas.openxmlformats.org/officeDocument/2006/relationships/image" Target="../media/image14.t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tif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tif"/><Relationship Id="rId7" Type="http://schemas.openxmlformats.org/officeDocument/2006/relationships/image" Target="../media/image23.t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21.tif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ortada.jpg" descr="portad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738" y="-10682"/>
            <a:ext cx="24559476" cy="13814705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Inicio de la preparación para eventos del Ciclo Olímpico 2024"/>
          <p:cNvSpPr txBox="1"/>
          <p:nvPr/>
        </p:nvSpPr>
        <p:spPr>
          <a:xfrm>
            <a:off x="9101251" y="2365573"/>
            <a:ext cx="15189095" cy="227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7000" b="1">
                <a:solidFill>
                  <a:srgbClr val="9411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Inicio de la preparación para eventos del Ciclo Olímpico 2024 </a:t>
            </a:r>
          </a:p>
        </p:txBody>
      </p:sp>
      <p:sp>
        <p:nvSpPr>
          <p:cNvPr id="153" name="Subdirección de Calidad para el Deporte…"/>
          <p:cNvSpPr txBox="1"/>
          <p:nvPr/>
        </p:nvSpPr>
        <p:spPr>
          <a:xfrm>
            <a:off x="9101251" y="4987461"/>
            <a:ext cx="15189095" cy="1692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5100" b="1">
                <a:solidFill>
                  <a:srgbClr val="9411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Subdirección de Calidad para el Deporte</a:t>
            </a:r>
          </a:p>
          <a:p>
            <a:pPr>
              <a:defRPr sz="5100">
                <a:solidFill>
                  <a:srgbClr val="9411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Dirección de Alto Rendimiento</a:t>
            </a:r>
          </a:p>
        </p:txBody>
      </p:sp>
      <p:sp>
        <p:nvSpPr>
          <p:cNvPr id="154" name="Abril, 2022"/>
          <p:cNvSpPr txBox="1"/>
          <p:nvPr/>
        </p:nvSpPr>
        <p:spPr>
          <a:xfrm>
            <a:off x="15154347" y="7025150"/>
            <a:ext cx="3082903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4200">
                <a:solidFill>
                  <a:srgbClr val="9411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Abril, 2022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interior.jpg" descr="interi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33" y="-48655"/>
            <a:ext cx="24556995" cy="13813310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Alineación de eventos de preparación  y fundamentales del Ciclo 2024"/>
          <p:cNvSpPr txBox="1"/>
          <p:nvPr/>
        </p:nvSpPr>
        <p:spPr>
          <a:xfrm>
            <a:off x="1516993" y="206429"/>
            <a:ext cx="22117967" cy="1638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96" tIns="89296" rIns="89296" bIns="89296" anchor="ctr"/>
          <a:lstStyle>
            <a:lvl1pPr defTabSz="821531">
              <a:defRPr sz="4700" b="1" spc="0">
                <a:solidFill>
                  <a:srgbClr val="9411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Alineación de eventos de preparación  y fundamentales del Ciclo 2024</a:t>
            </a:r>
          </a:p>
        </p:txBody>
      </p:sp>
      <p:grpSp>
        <p:nvGrpSpPr>
          <p:cNvPr id="246" name="Imagen"/>
          <p:cNvGrpSpPr/>
          <p:nvPr/>
        </p:nvGrpSpPr>
        <p:grpSpPr>
          <a:xfrm>
            <a:off x="20235568" y="1814219"/>
            <a:ext cx="2581810" cy="2049720"/>
            <a:chOff x="0" y="0"/>
            <a:chExt cx="2581808" cy="2049718"/>
          </a:xfrm>
        </p:grpSpPr>
        <p:pic>
          <p:nvPicPr>
            <p:cNvPr id="245" name="Imagen" descr="Imagen"/>
            <p:cNvPicPr>
              <a:picLocks noChangeAspect="1"/>
            </p:cNvPicPr>
            <p:nvPr/>
          </p:nvPicPr>
          <p:blipFill>
            <a:blip r:embed="rId3"/>
            <a:srcRect l="24138" t="12466" r="24921" b="14653"/>
            <a:stretch>
              <a:fillRect/>
            </a:stretch>
          </p:blipFill>
          <p:spPr>
            <a:xfrm>
              <a:off x="177800" y="114300"/>
              <a:ext cx="2226209" cy="15925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4" name="Imagen" descr="Imagen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2581810" cy="2049719"/>
            </a:xfrm>
            <a:prstGeom prst="rect">
              <a:avLst/>
            </a:prstGeom>
            <a:effectLst/>
          </p:spPr>
        </p:pic>
      </p:grpSp>
      <p:grpSp>
        <p:nvGrpSpPr>
          <p:cNvPr id="249" name="Imagen"/>
          <p:cNvGrpSpPr/>
          <p:nvPr/>
        </p:nvGrpSpPr>
        <p:grpSpPr>
          <a:xfrm>
            <a:off x="16452864" y="1691585"/>
            <a:ext cx="1930854" cy="2172658"/>
            <a:chOff x="0" y="0"/>
            <a:chExt cx="1930852" cy="2172657"/>
          </a:xfrm>
        </p:grpSpPr>
        <p:pic>
          <p:nvPicPr>
            <p:cNvPr id="248" name="Imagen" descr="Imagen"/>
            <p:cNvPicPr>
              <a:picLocks noChangeAspect="1"/>
            </p:cNvPicPr>
            <p:nvPr/>
          </p:nvPicPr>
          <p:blipFill>
            <a:blip r:embed="rId5"/>
            <a:srcRect l="11693" t="8284" r="11693" b="8284"/>
            <a:stretch>
              <a:fillRect/>
            </a:stretch>
          </p:blipFill>
          <p:spPr>
            <a:xfrm>
              <a:off x="177800" y="114300"/>
              <a:ext cx="1575253" cy="171545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7" name="Imagen" descr="Imagen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0"/>
              <a:ext cx="1930854" cy="2172658"/>
            </a:xfrm>
            <a:prstGeom prst="rect">
              <a:avLst/>
            </a:prstGeom>
            <a:effectLst/>
          </p:spPr>
        </p:pic>
      </p:grpSp>
      <p:pic>
        <p:nvPicPr>
          <p:cNvPr id="250" name="Línea Línea" descr="Línea Línea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6571132" y="4035486"/>
            <a:ext cx="1694260" cy="457904"/>
          </a:xfrm>
          <a:prstGeom prst="rect">
            <a:avLst/>
          </a:prstGeom>
        </p:spPr>
      </p:pic>
      <p:grpSp>
        <p:nvGrpSpPr>
          <p:cNvPr id="262" name="Agrupar"/>
          <p:cNvGrpSpPr/>
          <p:nvPr/>
        </p:nvGrpSpPr>
        <p:grpSpPr>
          <a:xfrm>
            <a:off x="1196980" y="4188054"/>
            <a:ext cx="22649161" cy="2649771"/>
            <a:chOff x="9392" y="-50801"/>
            <a:chExt cx="22649160" cy="2649770"/>
          </a:xfrm>
        </p:grpSpPr>
        <p:grpSp>
          <p:nvGrpSpPr>
            <p:cNvPr id="259" name="Agrupar"/>
            <p:cNvGrpSpPr/>
            <p:nvPr/>
          </p:nvGrpSpPr>
          <p:grpSpPr>
            <a:xfrm>
              <a:off x="9392" y="-50801"/>
              <a:ext cx="22649160" cy="2649770"/>
              <a:chOff x="9391" y="-50800"/>
              <a:chExt cx="22649160" cy="2649769"/>
            </a:xfrm>
          </p:grpSpPr>
          <p:graphicFrame>
            <p:nvGraphicFramePr>
              <p:cNvPr id="252" name="Tabla"/>
              <p:cNvGraphicFramePr/>
              <p:nvPr/>
            </p:nvGraphicFramePr>
            <p:xfrm>
              <a:off x="25400" y="1094095"/>
              <a:ext cx="22560446" cy="1330056"/>
            </p:xfrm>
            <a:graphic>
              <a:graphicData uri="http://schemas.openxmlformats.org/drawingml/2006/table">
                <a:tbl>
                  <a:tblPr bandRow="1">
                    <a:tableStyleId>{4C3C2611-4C71-4FC5-86AE-919BDF0F9419}</a:tableStyleId>
                  </a:tblPr>
                  <a:tblGrid>
                    <a:gridCol w="107430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7430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7430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074307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074307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074307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1074307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1074307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1074307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  <a:gridCol w="1074307">
                      <a:extLst>
                        <a:ext uri="{9D8B030D-6E8A-4147-A177-3AD203B41FA5}">
                          <a16:colId xmlns:a16="http://schemas.microsoft.com/office/drawing/2014/main" val="20009"/>
                        </a:ext>
                      </a:extLst>
                    </a:gridCol>
                    <a:gridCol w="1074307">
                      <a:extLst>
                        <a:ext uri="{9D8B030D-6E8A-4147-A177-3AD203B41FA5}">
                          <a16:colId xmlns:a16="http://schemas.microsoft.com/office/drawing/2014/main" val="20010"/>
                        </a:ext>
                      </a:extLst>
                    </a:gridCol>
                    <a:gridCol w="1074307">
                      <a:extLst>
                        <a:ext uri="{9D8B030D-6E8A-4147-A177-3AD203B41FA5}">
                          <a16:colId xmlns:a16="http://schemas.microsoft.com/office/drawing/2014/main" val="20011"/>
                        </a:ext>
                      </a:extLst>
                    </a:gridCol>
                    <a:gridCol w="1074307">
                      <a:extLst>
                        <a:ext uri="{9D8B030D-6E8A-4147-A177-3AD203B41FA5}">
                          <a16:colId xmlns:a16="http://schemas.microsoft.com/office/drawing/2014/main" val="20012"/>
                        </a:ext>
                      </a:extLst>
                    </a:gridCol>
                    <a:gridCol w="1074307">
                      <a:extLst>
                        <a:ext uri="{9D8B030D-6E8A-4147-A177-3AD203B41FA5}">
                          <a16:colId xmlns:a16="http://schemas.microsoft.com/office/drawing/2014/main" val="20013"/>
                        </a:ext>
                      </a:extLst>
                    </a:gridCol>
                    <a:gridCol w="1074307">
                      <a:extLst>
                        <a:ext uri="{9D8B030D-6E8A-4147-A177-3AD203B41FA5}">
                          <a16:colId xmlns:a16="http://schemas.microsoft.com/office/drawing/2014/main" val="20014"/>
                        </a:ext>
                      </a:extLst>
                    </a:gridCol>
                    <a:gridCol w="1074307">
                      <a:extLst>
                        <a:ext uri="{9D8B030D-6E8A-4147-A177-3AD203B41FA5}">
                          <a16:colId xmlns:a16="http://schemas.microsoft.com/office/drawing/2014/main" val="20015"/>
                        </a:ext>
                      </a:extLst>
                    </a:gridCol>
                    <a:gridCol w="1074307">
                      <a:extLst>
                        <a:ext uri="{9D8B030D-6E8A-4147-A177-3AD203B41FA5}">
                          <a16:colId xmlns:a16="http://schemas.microsoft.com/office/drawing/2014/main" val="20016"/>
                        </a:ext>
                      </a:extLst>
                    </a:gridCol>
                    <a:gridCol w="1074307">
                      <a:extLst>
                        <a:ext uri="{9D8B030D-6E8A-4147-A177-3AD203B41FA5}">
                          <a16:colId xmlns:a16="http://schemas.microsoft.com/office/drawing/2014/main" val="20017"/>
                        </a:ext>
                      </a:extLst>
                    </a:gridCol>
                    <a:gridCol w="1074307">
                      <a:extLst>
                        <a:ext uri="{9D8B030D-6E8A-4147-A177-3AD203B41FA5}">
                          <a16:colId xmlns:a16="http://schemas.microsoft.com/office/drawing/2014/main" val="20018"/>
                        </a:ext>
                      </a:extLst>
                    </a:gridCol>
                    <a:gridCol w="1074307">
                      <a:extLst>
                        <a:ext uri="{9D8B030D-6E8A-4147-A177-3AD203B41FA5}">
                          <a16:colId xmlns:a16="http://schemas.microsoft.com/office/drawing/2014/main" val="20019"/>
                        </a:ext>
                      </a:extLst>
                    </a:gridCol>
                    <a:gridCol w="1074307">
                      <a:extLst>
                        <a:ext uri="{9D8B030D-6E8A-4147-A177-3AD203B41FA5}">
                          <a16:colId xmlns:a16="http://schemas.microsoft.com/office/drawing/2014/main" val="20020"/>
                        </a:ext>
                      </a:extLst>
                    </a:gridCol>
                  </a:tblGrid>
                  <a:tr h="1330057">
                    <a:tc>
                      <a:txBody>
                        <a:bodyPr/>
                        <a:lstStyle/>
                        <a:p>
                          <a:pPr defTabSz="457200">
                            <a:defRPr sz="1800"/>
                          </a:pPr>
                          <a:r>
                            <a:rPr sz="4000" b="1">
                              <a:latin typeface="Helvetica"/>
                              <a:ea typeface="Helvetica"/>
                              <a:cs typeface="Helvetica"/>
                              <a:sym typeface="Helvetica"/>
                            </a:rPr>
                            <a:t>A</a:t>
                          </a:r>
                        </a:p>
                      </a:txBody>
                      <a:tcPr marL="63500" marR="63500" marT="0" marB="0" anchor="ctr" horzOverflow="overflow">
                        <a:lnL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L>
                        <a:lnR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R>
                        <a:lnT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T>
                        <a:lnB w="12700">
                          <a:miter lim="400000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457200">
                            <a:defRPr sz="1800"/>
                          </a:pPr>
                          <a:r>
                            <a:rPr sz="4000" b="1">
                              <a:latin typeface="Helvetica"/>
                              <a:ea typeface="Helvetica"/>
                              <a:cs typeface="Helvetica"/>
                              <a:sym typeface="Helvetica"/>
                            </a:rPr>
                            <a:t>M</a:t>
                          </a:r>
                        </a:p>
                      </a:txBody>
                      <a:tcPr marL="63500" marR="63500" marT="0" marB="0" anchor="ctr" horzOverflow="overflow">
                        <a:lnL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L>
                        <a:lnR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R>
                        <a:lnT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T>
                        <a:lnB w="12700">
                          <a:miter lim="400000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457200">
                            <a:defRPr sz="1800"/>
                          </a:pPr>
                          <a:r>
                            <a:rPr sz="4000" b="1">
                              <a:latin typeface="Helvetica"/>
                              <a:ea typeface="Helvetica"/>
                              <a:cs typeface="Helvetica"/>
                              <a:sym typeface="Helvetica"/>
                            </a:rPr>
                            <a:t>J</a:t>
                          </a:r>
                        </a:p>
                      </a:txBody>
                      <a:tcPr marL="63500" marR="63500" marT="0" marB="0" anchor="ctr" horzOverflow="overflow">
                        <a:lnL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L>
                        <a:lnR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R>
                        <a:lnT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T>
                        <a:lnB w="12700">
                          <a:miter lim="400000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457200">
                            <a:defRPr sz="1800"/>
                          </a:pPr>
                          <a:r>
                            <a:rPr sz="4000" b="1">
                              <a:latin typeface="Helvetica"/>
                              <a:ea typeface="Helvetica"/>
                              <a:cs typeface="Helvetica"/>
                              <a:sym typeface="Helvetica"/>
                            </a:rPr>
                            <a:t>J</a:t>
                          </a:r>
                        </a:p>
                      </a:txBody>
                      <a:tcPr marL="63500" marR="63500" marT="0" marB="0" anchor="ctr" horzOverflow="overflow">
                        <a:lnL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L>
                        <a:lnR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R>
                        <a:lnT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T>
                        <a:lnB w="12700">
                          <a:miter lim="400000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457200">
                            <a:defRPr sz="1800"/>
                          </a:pPr>
                          <a:r>
                            <a:rPr sz="4000" b="1">
                              <a:latin typeface="Helvetica"/>
                              <a:ea typeface="Helvetica"/>
                              <a:cs typeface="Helvetica"/>
                              <a:sym typeface="Helvetica"/>
                            </a:rPr>
                            <a:t>A</a:t>
                          </a:r>
                        </a:p>
                      </a:txBody>
                      <a:tcPr marL="63500" marR="63500" marT="0" marB="0" anchor="ctr" horzOverflow="overflow">
                        <a:lnL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L>
                        <a:lnR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R>
                        <a:lnT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T>
                        <a:lnB w="12700">
                          <a:miter lim="400000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457200">
                            <a:defRPr sz="1800"/>
                          </a:pPr>
                          <a:r>
                            <a:rPr sz="4000" b="1">
                              <a:latin typeface="Helvetica"/>
                              <a:ea typeface="Helvetica"/>
                              <a:cs typeface="Helvetica"/>
                              <a:sym typeface="Helvetica"/>
                            </a:rPr>
                            <a:t>S</a:t>
                          </a:r>
                        </a:p>
                      </a:txBody>
                      <a:tcPr marL="63500" marR="63500" marT="0" marB="0" anchor="ctr" horzOverflow="overflow">
                        <a:lnL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L>
                        <a:lnR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R>
                        <a:lnT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T>
                        <a:lnB w="12700">
                          <a:miter lim="400000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457200">
                            <a:defRPr sz="1800"/>
                          </a:pPr>
                          <a:r>
                            <a:rPr sz="4000" b="1">
                              <a:latin typeface="Helvetica"/>
                              <a:ea typeface="Helvetica"/>
                              <a:cs typeface="Helvetica"/>
                              <a:sym typeface="Helvetica"/>
                            </a:rPr>
                            <a:t>O</a:t>
                          </a:r>
                        </a:p>
                      </a:txBody>
                      <a:tcPr marL="63500" marR="63500" marT="0" marB="0" anchor="ctr" horzOverflow="overflow">
                        <a:lnL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L>
                        <a:lnR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R>
                        <a:lnT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T>
                        <a:lnB w="12700">
                          <a:miter lim="400000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457200">
                            <a:defRPr sz="1800"/>
                          </a:pPr>
                          <a:r>
                            <a:rPr sz="4000" b="1">
                              <a:latin typeface="Helvetica"/>
                              <a:ea typeface="Helvetica"/>
                              <a:cs typeface="Helvetica"/>
                              <a:sym typeface="Helvetica"/>
                            </a:rPr>
                            <a:t>N</a:t>
                          </a:r>
                        </a:p>
                      </a:txBody>
                      <a:tcPr marL="63500" marR="63500" marT="0" marB="0" anchor="ctr" horzOverflow="overflow">
                        <a:lnL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L>
                        <a:lnR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R>
                        <a:lnT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T>
                        <a:lnB w="12700">
                          <a:miter lim="400000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457200">
                            <a:defRPr sz="1800"/>
                          </a:pPr>
                          <a:r>
                            <a:rPr sz="4000" b="1">
                              <a:latin typeface="Helvetica"/>
                              <a:ea typeface="Helvetica"/>
                              <a:cs typeface="Helvetica"/>
                              <a:sym typeface="Helvetica"/>
                            </a:rPr>
                            <a:t>D</a:t>
                          </a:r>
                        </a:p>
                      </a:txBody>
                      <a:tcPr marL="63500" marR="63500" marT="0" marB="0" anchor="ctr" horzOverflow="overflow">
                        <a:lnL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L>
                        <a:lnR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R>
                        <a:lnT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T>
                        <a:lnB w="12700">
                          <a:miter lim="400000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457200">
                            <a:defRPr sz="1800"/>
                          </a:pPr>
                          <a:r>
                            <a:rPr sz="4000" b="1">
                              <a:latin typeface="Helvetica"/>
                              <a:ea typeface="Helvetica"/>
                              <a:cs typeface="Helvetica"/>
                              <a:sym typeface="Helvetica"/>
                            </a:rPr>
                            <a:t>E</a:t>
                          </a:r>
                        </a:p>
                      </a:txBody>
                      <a:tcPr marL="63500" marR="63500" marT="0" marB="0" anchor="ctr" horzOverflow="overflow">
                        <a:lnL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L>
                        <a:lnR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R>
                        <a:lnT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T>
                        <a:lnB w="12700">
                          <a:miter lim="400000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457200">
                            <a:defRPr sz="1800"/>
                          </a:pPr>
                          <a:r>
                            <a:rPr sz="4000" b="1">
                              <a:latin typeface="Helvetica"/>
                              <a:ea typeface="Helvetica"/>
                              <a:cs typeface="Helvetica"/>
                              <a:sym typeface="Helvetica"/>
                            </a:rPr>
                            <a:t>F</a:t>
                          </a:r>
                        </a:p>
                      </a:txBody>
                      <a:tcPr marL="63500" marR="63500" marT="0" marB="0" anchor="ctr" horzOverflow="overflow">
                        <a:lnL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L>
                        <a:lnR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R>
                        <a:lnT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T>
                        <a:lnB w="12700">
                          <a:miter lim="400000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457200">
                            <a:defRPr sz="1800"/>
                          </a:pPr>
                          <a:r>
                            <a:rPr sz="4000" b="1">
                              <a:latin typeface="Helvetica"/>
                              <a:ea typeface="Helvetica"/>
                              <a:cs typeface="Helvetica"/>
                              <a:sym typeface="Helvetica"/>
                            </a:rPr>
                            <a:t>M</a:t>
                          </a:r>
                        </a:p>
                      </a:txBody>
                      <a:tcPr marL="63500" marR="63500" marT="0" marB="0" anchor="ctr" horzOverflow="overflow">
                        <a:lnL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L>
                        <a:lnR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R>
                        <a:lnT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T>
                        <a:lnB w="12700">
                          <a:miter lim="400000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457200">
                            <a:defRPr sz="1800"/>
                          </a:pPr>
                          <a:r>
                            <a:rPr sz="4000" b="1">
                              <a:latin typeface="Helvetica"/>
                              <a:ea typeface="Helvetica"/>
                              <a:cs typeface="Helvetica"/>
                              <a:sym typeface="Helvetica"/>
                            </a:rPr>
                            <a:t>A</a:t>
                          </a:r>
                        </a:p>
                      </a:txBody>
                      <a:tcPr marL="63500" marR="63500" marT="0" marB="0" anchor="ctr" horzOverflow="overflow">
                        <a:lnL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L>
                        <a:lnR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R>
                        <a:lnT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T>
                        <a:lnB w="12700">
                          <a:miter lim="400000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457200">
                            <a:defRPr sz="1800"/>
                          </a:pPr>
                          <a:r>
                            <a:rPr sz="4000" b="1">
                              <a:latin typeface="Helvetica"/>
                              <a:ea typeface="Helvetica"/>
                              <a:cs typeface="Helvetica"/>
                              <a:sym typeface="Helvetica"/>
                            </a:rPr>
                            <a:t>M</a:t>
                          </a:r>
                        </a:p>
                      </a:txBody>
                      <a:tcPr marL="63500" marR="63500" marT="0" marB="0" anchor="ctr" horzOverflow="overflow">
                        <a:lnL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L>
                        <a:lnR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R>
                        <a:lnT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T>
                        <a:lnB w="12700">
                          <a:miter lim="400000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457200">
                            <a:defRPr sz="1800"/>
                          </a:pPr>
                          <a:r>
                            <a:rPr sz="4000" b="1">
                              <a:latin typeface="Helvetica"/>
                              <a:ea typeface="Helvetica"/>
                              <a:cs typeface="Helvetica"/>
                              <a:sym typeface="Helvetica"/>
                            </a:rPr>
                            <a:t>J</a:t>
                          </a:r>
                        </a:p>
                      </a:txBody>
                      <a:tcPr marL="63500" marR="63500" marT="0" marB="0" anchor="ctr" horzOverflow="overflow">
                        <a:lnL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L>
                        <a:lnR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R>
                        <a:lnT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T>
                        <a:lnB w="12700">
                          <a:miter lim="400000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457200">
                            <a:defRPr sz="1800"/>
                          </a:pPr>
                          <a:r>
                            <a:rPr sz="4000" b="1">
                              <a:latin typeface="Helvetica"/>
                              <a:ea typeface="Helvetica"/>
                              <a:cs typeface="Helvetica"/>
                              <a:sym typeface="Helvetica"/>
                            </a:rPr>
                            <a:t>J</a:t>
                          </a:r>
                        </a:p>
                      </a:txBody>
                      <a:tcPr marL="63500" marR="63500" marT="0" marB="0" anchor="ctr" horzOverflow="overflow">
                        <a:lnL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L>
                        <a:lnR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R>
                        <a:lnT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T>
                        <a:lnB w="12700">
                          <a:miter lim="400000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457200">
                            <a:defRPr sz="1800"/>
                          </a:pPr>
                          <a:r>
                            <a:rPr sz="4000" b="1">
                              <a:latin typeface="Helvetica"/>
                              <a:ea typeface="Helvetica"/>
                              <a:cs typeface="Helvetica"/>
                              <a:sym typeface="Helvetica"/>
                            </a:rPr>
                            <a:t>A</a:t>
                          </a:r>
                        </a:p>
                      </a:txBody>
                      <a:tcPr marL="63500" marR="63500" marT="0" marB="0" anchor="ctr" horzOverflow="overflow">
                        <a:lnL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L>
                        <a:lnR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R>
                        <a:lnT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T>
                        <a:lnB w="12700">
                          <a:miter lim="400000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457200">
                            <a:defRPr sz="1800"/>
                          </a:pPr>
                          <a:r>
                            <a:rPr sz="4000" b="1">
                              <a:latin typeface="Helvetica"/>
                              <a:ea typeface="Helvetica"/>
                              <a:cs typeface="Helvetica"/>
                              <a:sym typeface="Helvetica"/>
                            </a:rPr>
                            <a:t>S</a:t>
                          </a:r>
                        </a:p>
                      </a:txBody>
                      <a:tcPr marL="63500" marR="63500" marT="0" marB="0" anchor="ctr" horzOverflow="overflow">
                        <a:lnL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L>
                        <a:lnR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R>
                        <a:lnT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T>
                        <a:lnB w="12700">
                          <a:miter lim="400000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457200">
                            <a:defRPr sz="1800"/>
                          </a:pPr>
                          <a:r>
                            <a:rPr sz="4000" b="1">
                              <a:latin typeface="Helvetica"/>
                              <a:ea typeface="Helvetica"/>
                              <a:cs typeface="Helvetica"/>
                              <a:sym typeface="Helvetica"/>
                            </a:rPr>
                            <a:t>O</a:t>
                          </a:r>
                        </a:p>
                      </a:txBody>
                      <a:tcPr marL="63500" marR="63500" marT="0" marB="0" anchor="ctr" horzOverflow="overflow">
                        <a:lnL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L>
                        <a:lnR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R>
                        <a:lnT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T>
                        <a:lnB w="12700">
                          <a:miter lim="400000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457200">
                            <a:defRPr sz="1800"/>
                          </a:pPr>
                          <a:r>
                            <a:rPr sz="4000" b="1">
                              <a:latin typeface="Helvetica"/>
                              <a:ea typeface="Helvetica"/>
                              <a:cs typeface="Helvetica"/>
                              <a:sym typeface="Helvetica"/>
                            </a:rPr>
                            <a:t>N</a:t>
                          </a:r>
                        </a:p>
                      </a:txBody>
                      <a:tcPr marL="63500" marR="63500" marT="0" marB="0" anchor="ctr" horzOverflow="overflow">
                        <a:lnL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L>
                        <a:lnR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R>
                        <a:lnT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T>
                        <a:lnB w="12700">
                          <a:miter lim="400000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457200">
                            <a:defRPr sz="1800"/>
                          </a:pPr>
                          <a:r>
                            <a:rPr sz="4000" b="1">
                              <a:latin typeface="Helvetica"/>
                              <a:ea typeface="Helvetica"/>
                              <a:cs typeface="Helvetica"/>
                              <a:sym typeface="Helvetica"/>
                            </a:rPr>
                            <a:t>D</a:t>
                          </a:r>
                        </a:p>
                      </a:txBody>
                      <a:tcPr marL="63500" marR="63500" marT="0" marB="0" anchor="ctr" horzOverflow="overflow">
                        <a:lnL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L>
                        <a:lnR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R>
                        <a:lnT w="12700">
                          <a:solidFill>
                            <a:srgbClr val="164F86"/>
                          </a:solidFill>
                          <a:prstDash val="sysDot"/>
                          <a:miter lim="400000"/>
                        </a:lnT>
                        <a:lnB w="12700">
                          <a:miter lim="400000"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  <p:pic>
            <p:nvPicPr>
              <p:cNvPr id="253" name="Línea Línea" descr="Línea Línea"/>
              <p:cNvPicPr>
                <a:picLocks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8311150" y="1223284"/>
                <a:ext cx="2649769" cy="101601"/>
              </a:xfrm>
              <a:prstGeom prst="rect">
                <a:avLst/>
              </a:prstGeom>
              <a:effectLst/>
            </p:spPr>
          </p:pic>
          <p:pic>
            <p:nvPicPr>
              <p:cNvPr id="255" name="Línea Línea" descr="Línea Línea"/>
              <p:cNvPicPr>
                <a:picLocks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21282866" y="1223284"/>
                <a:ext cx="2649769" cy="101601"/>
              </a:xfrm>
              <a:prstGeom prst="rect">
                <a:avLst/>
              </a:prstGeom>
              <a:effectLst/>
            </p:spPr>
          </p:pic>
          <p:pic>
            <p:nvPicPr>
              <p:cNvPr id="257" name="Línea Línea" descr="Línea Línea"/>
              <p:cNvPicPr>
                <a:picLocks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-1264693" y="1223284"/>
                <a:ext cx="2649769" cy="101601"/>
              </a:xfrm>
              <a:prstGeom prst="rect">
                <a:avLst/>
              </a:prstGeom>
              <a:effectLst/>
            </p:spPr>
          </p:pic>
        </p:grpSp>
        <p:sp>
          <p:nvSpPr>
            <p:cNvPr id="260" name="2022"/>
            <p:cNvSpPr txBox="1"/>
            <p:nvPr/>
          </p:nvSpPr>
          <p:spPr>
            <a:xfrm>
              <a:off x="4097581" y="15374"/>
              <a:ext cx="1501065" cy="854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4100" b="1" spc="0">
                  <a:solidFill>
                    <a:srgbClr val="000000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r>
                <a:t>2022</a:t>
              </a:r>
            </a:p>
          </p:txBody>
        </p:sp>
        <p:sp>
          <p:nvSpPr>
            <p:cNvPr id="261" name="2023"/>
            <p:cNvSpPr txBox="1"/>
            <p:nvPr/>
          </p:nvSpPr>
          <p:spPr>
            <a:xfrm>
              <a:off x="12849330" y="15374"/>
              <a:ext cx="1501065" cy="854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4100" b="1" spc="0">
                  <a:solidFill>
                    <a:srgbClr val="000000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r>
                <a:t>2023</a:t>
              </a:r>
            </a:p>
          </p:txBody>
        </p:sp>
      </p:grpSp>
      <p:pic>
        <p:nvPicPr>
          <p:cNvPr id="263" name="Línea Línea" descr="Línea Línea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0679275" y="4222691"/>
            <a:ext cx="1694260" cy="457904"/>
          </a:xfrm>
          <a:prstGeom prst="rect">
            <a:avLst/>
          </a:prstGeom>
        </p:spPr>
      </p:pic>
      <p:grpSp>
        <p:nvGrpSpPr>
          <p:cNvPr id="274" name="Agrupar"/>
          <p:cNvGrpSpPr/>
          <p:nvPr/>
        </p:nvGrpSpPr>
        <p:grpSpPr>
          <a:xfrm>
            <a:off x="1019153" y="7069159"/>
            <a:ext cx="10033097" cy="1210335"/>
            <a:chOff x="-176093" y="-50800"/>
            <a:chExt cx="10033096" cy="1210333"/>
          </a:xfrm>
        </p:grpSpPr>
        <p:sp>
          <p:nvSpPr>
            <p:cNvPr id="265" name="91 Campeonatos Mundiales"/>
            <p:cNvSpPr txBox="1"/>
            <p:nvPr/>
          </p:nvSpPr>
          <p:spPr>
            <a:xfrm>
              <a:off x="1489674" y="356258"/>
              <a:ext cx="6701562" cy="803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3800" b="1" spc="0">
                  <a:solidFill>
                    <a:srgbClr val="000000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r>
                <a:t>91 Campeonatos Mundiales</a:t>
              </a:r>
            </a:p>
          </p:txBody>
        </p:sp>
        <p:pic>
          <p:nvPicPr>
            <p:cNvPr id="266" name="Línea Línea" descr="Línea Línea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6200000">
              <a:off x="9201013" y="147285"/>
              <a:ext cx="854076" cy="457905"/>
            </a:xfrm>
            <a:prstGeom prst="rect">
              <a:avLst/>
            </a:prstGeom>
            <a:effectLst/>
          </p:spPr>
        </p:pic>
        <p:pic>
          <p:nvPicPr>
            <p:cNvPr id="268" name="Línea Línea" descr="Línea Línea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6200000">
              <a:off x="-374179" y="147285"/>
              <a:ext cx="854076" cy="457905"/>
            </a:xfrm>
            <a:prstGeom prst="rect">
              <a:avLst/>
            </a:prstGeom>
            <a:effectLst/>
          </p:spPr>
        </p:pic>
        <p:pic>
          <p:nvPicPr>
            <p:cNvPr id="270" name="Línea Línea" descr="Línea Línea"/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50800" y="707096"/>
              <a:ext cx="1321643" cy="101601"/>
            </a:xfrm>
            <a:prstGeom prst="rect">
              <a:avLst/>
            </a:prstGeom>
            <a:effectLst/>
          </p:spPr>
        </p:pic>
        <p:pic>
          <p:nvPicPr>
            <p:cNvPr id="272" name="Línea Línea" descr="Línea Línea"/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62119" y="707096"/>
              <a:ext cx="1321644" cy="101601"/>
            </a:xfrm>
            <a:prstGeom prst="rect">
              <a:avLst/>
            </a:prstGeom>
            <a:effectLst/>
          </p:spPr>
        </p:pic>
      </p:grpSp>
      <p:sp>
        <p:nvSpPr>
          <p:cNvPr id="275" name="Periodo de calificación de cuotas"/>
          <p:cNvSpPr txBox="1"/>
          <p:nvPr/>
        </p:nvSpPr>
        <p:spPr>
          <a:xfrm>
            <a:off x="7570058" y="9180696"/>
            <a:ext cx="9846312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 spc="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Periodo de calificación de cuotas </a:t>
            </a:r>
          </a:p>
        </p:txBody>
      </p:sp>
      <p:grpSp>
        <p:nvGrpSpPr>
          <p:cNvPr id="280" name="Agrupar"/>
          <p:cNvGrpSpPr/>
          <p:nvPr/>
        </p:nvGrpSpPr>
        <p:grpSpPr>
          <a:xfrm>
            <a:off x="1039832" y="8613671"/>
            <a:ext cx="17978421" cy="1982863"/>
            <a:chOff x="-225487" y="-50800"/>
            <a:chExt cx="17978420" cy="1982861"/>
          </a:xfrm>
        </p:grpSpPr>
        <p:pic>
          <p:nvPicPr>
            <p:cNvPr id="276" name="Línea Línea" descr="Línea Línea"/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50800" y="1474158"/>
              <a:ext cx="17803733" cy="457904"/>
            </a:xfrm>
            <a:prstGeom prst="rect">
              <a:avLst/>
            </a:prstGeom>
            <a:effectLst/>
          </p:spPr>
        </p:pic>
        <p:pic>
          <p:nvPicPr>
            <p:cNvPr id="278" name="Línea Línea" descr="Línea Línea"/>
            <p:cNvPicPr>
              <a:picLocks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6200000">
              <a:off x="-911671" y="635382"/>
              <a:ext cx="1830270" cy="457904"/>
            </a:xfrm>
            <a:prstGeom prst="rect">
              <a:avLst/>
            </a:prstGeom>
            <a:effectLst/>
          </p:spPr>
        </p:pic>
      </p:grpSp>
      <p:grpSp>
        <p:nvGrpSpPr>
          <p:cNvPr id="283" name="Imagen"/>
          <p:cNvGrpSpPr/>
          <p:nvPr/>
        </p:nvGrpSpPr>
        <p:grpSpPr>
          <a:xfrm>
            <a:off x="19163593" y="8867849"/>
            <a:ext cx="3568021" cy="2095956"/>
            <a:chOff x="0" y="0"/>
            <a:chExt cx="3568019" cy="2095955"/>
          </a:xfrm>
        </p:grpSpPr>
        <p:pic>
          <p:nvPicPr>
            <p:cNvPr id="282" name="Imagen" descr="Imagen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77800" y="114300"/>
              <a:ext cx="3212420" cy="163875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1" name="Imagen" descr="Imagen"/>
            <p:cNvPicPr>
              <a:picLocks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0" y="0"/>
              <a:ext cx="3568020" cy="209595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interior.jpg" descr="interi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498" y="-48655"/>
            <a:ext cx="24556996" cy="13813310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Colaboración estratégica rumbo a París 2024"/>
          <p:cNvSpPr txBox="1"/>
          <p:nvPr/>
        </p:nvSpPr>
        <p:spPr>
          <a:xfrm>
            <a:off x="3478640" y="231012"/>
            <a:ext cx="19649380" cy="1219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96" tIns="89296" rIns="89296" bIns="89296" anchor="ctr"/>
          <a:lstStyle>
            <a:lvl1pPr algn="l" defTabSz="821531">
              <a:lnSpc>
                <a:spcPct val="90000"/>
              </a:lnSpc>
              <a:defRPr sz="5300" b="1" spc="265">
                <a:solidFill>
                  <a:srgbClr val="941100"/>
                </a:solidFill>
              </a:defRPr>
            </a:lvl1pPr>
          </a:lstStyle>
          <a:p>
            <a:r>
              <a:t>Colaboración estratégica rumbo a París 2024</a:t>
            </a:r>
          </a:p>
        </p:txBody>
      </p:sp>
      <p:grpSp>
        <p:nvGrpSpPr>
          <p:cNvPr id="289" name="Imagen"/>
          <p:cNvGrpSpPr/>
          <p:nvPr/>
        </p:nvGrpSpPr>
        <p:grpSpPr>
          <a:xfrm>
            <a:off x="8551258" y="6185874"/>
            <a:ext cx="2165473" cy="2123798"/>
            <a:chOff x="0" y="0"/>
            <a:chExt cx="2165471" cy="2123797"/>
          </a:xfrm>
        </p:grpSpPr>
        <p:pic>
          <p:nvPicPr>
            <p:cNvPr id="288" name="Imagen" descr="Imagen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7000" y="88900"/>
              <a:ext cx="1911472" cy="179359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7" name="Imagen" descr="Imagen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165472" cy="2123798"/>
            </a:xfrm>
            <a:prstGeom prst="rect">
              <a:avLst/>
            </a:prstGeom>
            <a:effectLst/>
          </p:spPr>
        </p:pic>
      </p:grpSp>
      <p:grpSp>
        <p:nvGrpSpPr>
          <p:cNvPr id="292" name="Imagen"/>
          <p:cNvGrpSpPr/>
          <p:nvPr/>
        </p:nvGrpSpPr>
        <p:grpSpPr>
          <a:xfrm>
            <a:off x="2581823" y="4824504"/>
            <a:ext cx="1587188" cy="1878493"/>
            <a:chOff x="0" y="0"/>
            <a:chExt cx="2098791" cy="2483993"/>
          </a:xfrm>
        </p:grpSpPr>
        <p:pic>
          <p:nvPicPr>
            <p:cNvPr id="291" name="Imagen" descr="Imagen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000" y="88900"/>
              <a:ext cx="1844792" cy="215379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0" name="Imagen" descr="Imagen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2098792" cy="2483994"/>
            </a:xfrm>
            <a:prstGeom prst="rect">
              <a:avLst/>
            </a:prstGeom>
            <a:effectLst/>
          </p:spPr>
        </p:pic>
      </p:grpSp>
      <p:grpSp>
        <p:nvGrpSpPr>
          <p:cNvPr id="295" name="Órganos de Cultura Física y Deporte"/>
          <p:cNvGrpSpPr/>
          <p:nvPr/>
        </p:nvGrpSpPr>
        <p:grpSpPr>
          <a:xfrm>
            <a:off x="7477362" y="9077518"/>
            <a:ext cx="3780405" cy="1783810"/>
            <a:chOff x="0" y="0"/>
            <a:chExt cx="3780403" cy="1783809"/>
          </a:xfrm>
        </p:grpSpPr>
        <p:sp>
          <p:nvSpPr>
            <p:cNvPr id="294" name="Órganos de Cultura Física y Deporte"/>
            <p:cNvSpPr txBox="1"/>
            <p:nvPr/>
          </p:nvSpPr>
          <p:spPr>
            <a:xfrm>
              <a:off x="76200" y="76200"/>
              <a:ext cx="3628004" cy="1631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821531">
                <a:lnSpc>
                  <a:spcPct val="90000"/>
                </a:lnSpc>
                <a:defRPr sz="3200" b="1" spc="160">
                  <a:solidFill>
                    <a:srgbClr val="000000"/>
                  </a:solidFill>
                </a:defRPr>
              </a:lvl1pPr>
            </a:lstStyle>
            <a:p>
              <a:r>
                <a:t>Órganos de Cultura Física y Deporte</a:t>
              </a:r>
            </a:p>
          </p:txBody>
        </p:sp>
        <p:pic>
          <p:nvPicPr>
            <p:cNvPr id="293" name="Órganos de Cultura Física y Deporte Órganos de Cultura Física y Deporte" descr="Órganos de Cultura Física y Deporte Órganos de Cultura Física y Deport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3780404" cy="1783810"/>
            </a:xfrm>
            <a:prstGeom prst="rect">
              <a:avLst/>
            </a:prstGeom>
            <a:effectLst/>
          </p:spPr>
        </p:pic>
      </p:grpSp>
      <p:grpSp>
        <p:nvGrpSpPr>
          <p:cNvPr id="298" name="Imagen"/>
          <p:cNvGrpSpPr/>
          <p:nvPr/>
        </p:nvGrpSpPr>
        <p:grpSpPr>
          <a:xfrm>
            <a:off x="13171911" y="6474263"/>
            <a:ext cx="3590355" cy="1775792"/>
            <a:chOff x="0" y="0"/>
            <a:chExt cx="3590354" cy="1775791"/>
          </a:xfrm>
        </p:grpSpPr>
        <p:pic>
          <p:nvPicPr>
            <p:cNvPr id="297" name="Imagen" descr="Imagen"/>
            <p:cNvPicPr>
              <a:picLocks noChangeAspect="1"/>
            </p:cNvPicPr>
            <p:nvPr/>
          </p:nvPicPr>
          <p:blipFill>
            <a:blip r:embed="rId8"/>
            <a:srcRect l="15628" t="9590" r="19236" b="34399"/>
            <a:stretch>
              <a:fillRect/>
            </a:stretch>
          </p:blipFill>
          <p:spPr>
            <a:xfrm>
              <a:off x="177800" y="114300"/>
              <a:ext cx="3234755" cy="131859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6" name="Imagen" descr="Imagen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3590355" cy="1775792"/>
            </a:xfrm>
            <a:prstGeom prst="rect">
              <a:avLst/>
            </a:prstGeom>
            <a:effectLst/>
          </p:spPr>
        </p:pic>
      </p:grpSp>
      <p:grpSp>
        <p:nvGrpSpPr>
          <p:cNvPr id="301" name="Imagen"/>
          <p:cNvGrpSpPr/>
          <p:nvPr/>
        </p:nvGrpSpPr>
        <p:grpSpPr>
          <a:xfrm>
            <a:off x="16453955" y="4334902"/>
            <a:ext cx="2453506" cy="2016009"/>
            <a:chOff x="0" y="0"/>
            <a:chExt cx="2453504" cy="2016007"/>
          </a:xfrm>
        </p:grpSpPr>
        <p:pic>
          <p:nvPicPr>
            <p:cNvPr id="300" name="Imagen" descr="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7800" y="114300"/>
              <a:ext cx="2097905" cy="155880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9" name="Imagen" descr="Imagen"/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0"/>
              <a:ext cx="2453505" cy="2016009"/>
            </a:xfrm>
            <a:prstGeom prst="rect">
              <a:avLst/>
            </a:prstGeom>
            <a:effectLst/>
          </p:spPr>
        </p:pic>
      </p:grpSp>
      <p:grpSp>
        <p:nvGrpSpPr>
          <p:cNvPr id="304" name="Imagen"/>
          <p:cNvGrpSpPr/>
          <p:nvPr/>
        </p:nvGrpSpPr>
        <p:grpSpPr>
          <a:xfrm>
            <a:off x="18883147" y="2512514"/>
            <a:ext cx="4088521" cy="2311989"/>
            <a:chOff x="0" y="0"/>
            <a:chExt cx="4088520" cy="2311987"/>
          </a:xfrm>
        </p:grpSpPr>
        <p:pic>
          <p:nvPicPr>
            <p:cNvPr id="303" name="Imagen" descr="Imagen"/>
            <p:cNvPicPr>
              <a:picLocks noChangeAspect="1"/>
            </p:cNvPicPr>
            <p:nvPr/>
          </p:nvPicPr>
          <p:blipFill>
            <a:blip r:embed="rId12"/>
            <a:srcRect l="5665" t="11783" r="5665" b="11783"/>
            <a:stretch>
              <a:fillRect/>
            </a:stretch>
          </p:blipFill>
          <p:spPr>
            <a:xfrm>
              <a:off x="177800" y="114300"/>
              <a:ext cx="3732921" cy="185478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2" name="Imagen" descr="Imagen"/>
            <p:cNvPicPr>
              <a:picLocks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0"/>
              <a:ext cx="4088521" cy="2311988"/>
            </a:xfrm>
            <a:prstGeom prst="rect">
              <a:avLst/>
            </a:prstGeom>
            <a:effectLst/>
          </p:spPr>
        </p:pic>
      </p:grpSp>
      <p:pic>
        <p:nvPicPr>
          <p:cNvPr id="305" name="Línea Línea" descr="Línea Línea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6350526" y="3017077"/>
            <a:ext cx="2123798" cy="76201"/>
          </a:xfrm>
          <a:prstGeom prst="rect">
            <a:avLst/>
          </a:prstGeom>
        </p:spPr>
      </p:pic>
      <p:pic>
        <p:nvPicPr>
          <p:cNvPr id="307" name="Línea Línea" descr="Línea Línea"/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 rot="16200000">
            <a:off x="7116855" y="6471593"/>
            <a:ext cx="10373768" cy="76201"/>
          </a:xfrm>
          <a:prstGeom prst="rect">
            <a:avLst/>
          </a:prstGeom>
        </p:spPr>
      </p:pic>
      <p:pic>
        <p:nvPicPr>
          <p:cNvPr id="309" name="Línea Línea" descr="Línea Línea"/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1232175" y="8938104"/>
            <a:ext cx="5306664" cy="76201"/>
          </a:xfrm>
          <a:prstGeom prst="rect">
            <a:avLst/>
          </a:prstGeom>
        </p:spPr>
      </p:pic>
      <p:pic>
        <p:nvPicPr>
          <p:cNvPr id="311" name="Línea Línea" descr="Línea Línea"/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2143862" y="3955228"/>
            <a:ext cx="5306664" cy="76201"/>
          </a:xfrm>
          <a:prstGeom prst="rect">
            <a:avLst/>
          </a:prstGeom>
        </p:spPr>
      </p:pic>
      <p:pic>
        <p:nvPicPr>
          <p:cNvPr id="313" name="Línea Línea" descr="Línea Línea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5369491" y="9931323"/>
            <a:ext cx="2123799" cy="76201"/>
          </a:xfrm>
          <a:prstGeom prst="rect">
            <a:avLst/>
          </a:prstGeom>
        </p:spPr>
      </p:pic>
      <p:grpSp>
        <p:nvGrpSpPr>
          <p:cNvPr id="319" name="Agrupar"/>
          <p:cNvGrpSpPr/>
          <p:nvPr/>
        </p:nvGrpSpPr>
        <p:grpSpPr>
          <a:xfrm>
            <a:off x="7849137" y="3239561"/>
            <a:ext cx="4107788" cy="2521367"/>
            <a:chOff x="0" y="0"/>
            <a:chExt cx="4107786" cy="2521365"/>
          </a:xfrm>
        </p:grpSpPr>
        <p:sp>
          <p:nvSpPr>
            <p:cNvPr id="315" name="Soporte de financiamiento"/>
            <p:cNvSpPr txBox="1"/>
            <p:nvPr/>
          </p:nvSpPr>
          <p:spPr>
            <a:xfrm>
              <a:off x="0" y="0"/>
              <a:ext cx="4107787" cy="1079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821531">
                <a:lnSpc>
                  <a:spcPct val="90000"/>
                </a:lnSpc>
                <a:defRPr sz="3400" b="1" spc="170">
                  <a:solidFill>
                    <a:srgbClr val="929000"/>
                  </a:solidFill>
                </a:defRPr>
              </a:lvl1pPr>
            </a:lstStyle>
            <a:p>
              <a:r>
                <a:t>Soporte de financiamiento</a:t>
              </a:r>
            </a:p>
          </p:txBody>
        </p:sp>
        <p:grpSp>
          <p:nvGrpSpPr>
            <p:cNvPr id="318" name="Imagen"/>
            <p:cNvGrpSpPr/>
            <p:nvPr/>
          </p:nvGrpSpPr>
          <p:grpSpPr>
            <a:xfrm>
              <a:off x="1233447" y="1008334"/>
              <a:ext cx="1294256" cy="1513032"/>
              <a:chOff x="0" y="0"/>
              <a:chExt cx="1294254" cy="1513031"/>
            </a:xfrm>
          </p:grpSpPr>
          <p:pic>
            <p:nvPicPr>
              <p:cNvPr id="317" name="Imagen" descr="Imagen"/>
              <p:cNvPicPr>
                <a:picLocks noChangeAspect="1"/>
              </p:cNvPicPr>
              <p:nvPr/>
            </p:nvPicPr>
            <p:blipFill>
              <a:blip r:embed="rId17"/>
              <a:srcRect t="3572" b="13270"/>
              <a:stretch>
                <a:fillRect/>
              </a:stretch>
            </p:blipFill>
            <p:spPr>
              <a:xfrm>
                <a:off x="177800" y="114300"/>
                <a:ext cx="938655" cy="1055832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316" name="Imagen" descr="Imagen"/>
              <p:cNvPicPr>
                <a:picLocks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0" y="0"/>
                <a:ext cx="1294255" cy="1513032"/>
              </a:xfrm>
              <a:prstGeom prst="rect">
                <a:avLst/>
              </a:prstGeom>
              <a:effectLst/>
            </p:spPr>
          </p:pic>
        </p:grpSp>
      </p:grpSp>
      <p:sp>
        <p:nvSpPr>
          <p:cNvPr id="320" name="El trabajo colaborativo y la suma de esfuerzos interinstitucionales garantizarán los altos resultados deportivos del Deporte de Alto Rendimiento Mexicano en presente Ciclo Olímpico"/>
          <p:cNvSpPr txBox="1"/>
          <p:nvPr/>
        </p:nvSpPr>
        <p:spPr>
          <a:xfrm>
            <a:off x="13555185" y="8547023"/>
            <a:ext cx="9628971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1531">
              <a:lnSpc>
                <a:spcPct val="110000"/>
              </a:lnSpc>
              <a:defRPr sz="2900" b="1" i="1" spc="145">
                <a:solidFill>
                  <a:srgbClr val="9411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>
              <a:defRPr b="0"/>
            </a:pPr>
            <a:r>
              <a:rPr b="1"/>
              <a:t>El trabajo colaborativo y la suma de esfuerzos interinstitucionales garantizarán los altos resultados deportivos del Deporte de Alto Rendimiento Mexicano en presente Ciclo Olímpico</a:t>
            </a:r>
          </a:p>
        </p:txBody>
      </p:sp>
      <p:grpSp>
        <p:nvGrpSpPr>
          <p:cNvPr id="323" name="Asociaciones Deportivas Nacionales"/>
          <p:cNvGrpSpPr/>
          <p:nvPr/>
        </p:nvGrpSpPr>
        <p:grpSpPr>
          <a:xfrm>
            <a:off x="2315822" y="6890571"/>
            <a:ext cx="3780405" cy="1783810"/>
            <a:chOff x="0" y="0"/>
            <a:chExt cx="3780403" cy="1783809"/>
          </a:xfrm>
        </p:grpSpPr>
        <p:sp>
          <p:nvSpPr>
            <p:cNvPr id="322" name="Asociaciones Deportivas Nacionales"/>
            <p:cNvSpPr txBox="1"/>
            <p:nvPr/>
          </p:nvSpPr>
          <p:spPr>
            <a:xfrm>
              <a:off x="76200" y="76200"/>
              <a:ext cx="3628004" cy="1631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821531">
                <a:lnSpc>
                  <a:spcPct val="90000"/>
                </a:lnSpc>
                <a:defRPr sz="3200" b="1" spc="160">
                  <a:solidFill>
                    <a:srgbClr val="000000"/>
                  </a:solidFill>
                </a:defRPr>
              </a:lvl1pPr>
            </a:lstStyle>
            <a:p>
              <a:r>
                <a:t>Asociaciones Deportivas Nacionales</a:t>
              </a:r>
            </a:p>
          </p:txBody>
        </p:sp>
        <p:pic>
          <p:nvPicPr>
            <p:cNvPr id="321" name="Asociaciones Deportivas Nacionales Asociaciones Deportivas Nacionales" descr="Asociaciones Deportivas Nacionales Asociaciones Deportivas Nacionales"/>
            <p:cNvPicPr>
              <a:picLocks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0" y="0"/>
              <a:ext cx="3780404" cy="1783810"/>
            </a:xfrm>
            <a:prstGeom prst="rect">
              <a:avLst/>
            </a:prstGeom>
            <a:effectLst/>
          </p:spPr>
        </p:pic>
      </p:grpSp>
      <p:pic>
        <p:nvPicPr>
          <p:cNvPr id="324" name="Línea Línea" descr="Línea Línea"/>
          <p:cNvPicPr>
            <a:picLocks/>
          </p:cNvPicPr>
          <p:nvPr/>
        </p:nvPicPr>
        <p:blipFill>
          <a:blip r:embed="rId20"/>
          <a:stretch>
            <a:fillRect/>
          </a:stretch>
        </p:blipFill>
        <p:spPr>
          <a:xfrm rot="19708185">
            <a:off x="11547111" y="3311837"/>
            <a:ext cx="11050898" cy="45790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1679C30-BD59-2647-B315-6F4690802D1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932" y="4847779"/>
            <a:ext cx="1777688" cy="177768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nterior.jpg" descr="interi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33" y="-19289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Total de actividades programadas para la preparación abril - diciembre 2022"/>
          <p:cNvSpPr txBox="1"/>
          <p:nvPr/>
        </p:nvSpPr>
        <p:spPr>
          <a:xfrm>
            <a:off x="874168" y="-128051"/>
            <a:ext cx="23392266" cy="2396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96" tIns="89296" rIns="89296" bIns="89296" anchor="ctr"/>
          <a:lstStyle>
            <a:lvl1pPr algn="l" defTabSz="821531">
              <a:defRPr sz="4800" b="1" spc="0">
                <a:solidFill>
                  <a:srgbClr val="9411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Total de actividades programadas para la preparación abril - diciembre 2022</a:t>
            </a:r>
          </a:p>
        </p:txBody>
      </p:sp>
      <p:graphicFrame>
        <p:nvGraphicFramePr>
          <p:cNvPr id="158" name="Tabla"/>
          <p:cNvGraphicFramePr/>
          <p:nvPr/>
        </p:nvGraphicFramePr>
        <p:xfrm>
          <a:off x="971876" y="4111578"/>
          <a:ext cx="22440240" cy="5343986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2234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06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7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00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00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700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700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8700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8700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8700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8700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8700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711026"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solidFill>
                            <a:srgbClr val="3B1F4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Grupos de Trabajo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miter lim="400000"/>
                    </a:lnT>
                    <a:lnB w="508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solidFill>
                            <a:srgbClr val="3B1F4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Disciplinas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miter lim="400000"/>
                    </a:lnT>
                    <a:lnB w="508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solidFill>
                            <a:srgbClr val="3B1F4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ABR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miter lim="400000"/>
                    </a:lnT>
                    <a:lnB w="508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solidFill>
                            <a:srgbClr val="3B1F4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MAY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miter lim="400000"/>
                    </a:lnT>
                    <a:lnB w="508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solidFill>
                            <a:srgbClr val="3B1F4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JUN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miter lim="400000"/>
                    </a:lnT>
                    <a:lnB w="508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solidFill>
                            <a:srgbClr val="3B1F4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JUL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miter lim="400000"/>
                    </a:lnT>
                    <a:lnB w="508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solidFill>
                            <a:srgbClr val="3B1F4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AGO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miter lim="400000"/>
                    </a:lnT>
                    <a:lnB w="508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solidFill>
                            <a:srgbClr val="3B1F4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SEP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miter lim="400000"/>
                    </a:lnT>
                    <a:lnB w="508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solidFill>
                            <a:srgbClr val="3B1F4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OCT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miter lim="400000"/>
                    </a:lnT>
                    <a:lnB w="508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solidFill>
                            <a:srgbClr val="3B1F4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NOV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miter lim="400000"/>
                    </a:lnT>
                    <a:lnB w="508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solidFill>
                            <a:srgbClr val="3B1F4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DIC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miter lim="400000"/>
                    </a:lnT>
                    <a:lnB w="508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solidFill>
                            <a:srgbClr val="3B1F4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Total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50800">
                      <a:solidFill>
                        <a:srgbClr val="164F86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1026"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Tiempo y Marca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508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14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508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26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508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29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508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34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508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29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508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12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508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17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508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8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508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10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508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508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167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miter lim="400000"/>
                    </a:lnR>
                    <a:lnT w="508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1026"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Complejidad Coordinativa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17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11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17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30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16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15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17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16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9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132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1026"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Combate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10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11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9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6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53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1026"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Raqueta y Pelota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14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16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15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25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24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9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11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11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9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120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1026"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Deporte Adaptado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30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11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21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20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12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11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11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10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6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104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1026">
                <a:tc>
                  <a:txBody>
                    <a:bodyPr/>
                    <a:lstStyle/>
                    <a:p>
                      <a:pPr defTabSz="457200"/>
                      <a:r>
                        <a:rPr sz="27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Total general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7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80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7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74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7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93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7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118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7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74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7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51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7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62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7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51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7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43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7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7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576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59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304" y="1066945"/>
            <a:ext cx="16869971" cy="3369503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e tienen programadas 576 actividades de apoyo a la preparación, para 80 disciplinas deportivas tanto de convencional como en deporte adaptado. 49.5% (285) se realizará en el segundo trimestre; 32.5% (187) están programadas para el tercer trimestre y 18."/>
          <p:cNvSpPr txBox="1"/>
          <p:nvPr/>
        </p:nvSpPr>
        <p:spPr>
          <a:xfrm>
            <a:off x="2806243" y="9733427"/>
            <a:ext cx="18789293" cy="202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 defTabSz="821531">
              <a:defRPr sz="3200" spc="0">
                <a:solidFill>
                  <a:srgbClr val="000000"/>
                </a:solidFill>
                <a:latin typeface="Microsoft Sans Serif"/>
                <a:ea typeface="Microsoft Sans Serif"/>
                <a:cs typeface="Microsoft Sans Serif"/>
                <a:sym typeface="Microsoft Sans Serif"/>
              </a:defRPr>
            </a:lvl1pPr>
          </a:lstStyle>
          <a:p>
            <a:r>
              <a:t>Se tienen programadas 576 actividades de apoyo a la preparación, para 80 disciplinas deportivas tanto de convencional como en deporte adaptado. 49.5% (285) se realizará en el segundo trimestre; 32.5% (187) están programadas para el tercer trimestre y 18.1% (104) se tienen contemplado realizarse en el último trimestre de 2022.</a:t>
            </a:r>
          </a:p>
        </p:txBody>
      </p:sp>
      <p:sp>
        <p:nvSpPr>
          <p:cNvPr id="161" name="49.5%…"/>
          <p:cNvSpPr txBox="1"/>
          <p:nvPr/>
        </p:nvSpPr>
        <p:spPr>
          <a:xfrm>
            <a:off x="7010299" y="2655479"/>
            <a:ext cx="1307902" cy="1069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3200" b="1" spc="0">
                <a:solidFill>
                  <a:srgbClr val="00882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49.5%</a:t>
            </a:r>
          </a:p>
          <a:p>
            <a:pPr defTabSz="821531">
              <a:defRPr sz="3200" b="1" spc="0">
                <a:solidFill>
                  <a:srgbClr val="00882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(285)</a:t>
            </a:r>
          </a:p>
        </p:txBody>
      </p:sp>
      <p:sp>
        <p:nvSpPr>
          <p:cNvPr id="162" name="32.5%…"/>
          <p:cNvSpPr txBox="1"/>
          <p:nvPr/>
        </p:nvSpPr>
        <p:spPr>
          <a:xfrm>
            <a:off x="12687338" y="1919308"/>
            <a:ext cx="1307903" cy="1069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3200" b="1" spc="0">
                <a:solidFill>
                  <a:srgbClr val="00882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32.5%</a:t>
            </a:r>
          </a:p>
          <a:p>
            <a:pPr defTabSz="821531">
              <a:defRPr sz="3200" b="1" spc="0">
                <a:solidFill>
                  <a:srgbClr val="00882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(187)</a:t>
            </a:r>
          </a:p>
        </p:txBody>
      </p:sp>
      <p:sp>
        <p:nvSpPr>
          <p:cNvPr id="163" name="18.1%…"/>
          <p:cNvSpPr txBox="1"/>
          <p:nvPr/>
        </p:nvSpPr>
        <p:spPr>
          <a:xfrm>
            <a:off x="17887190" y="1919308"/>
            <a:ext cx="1307902" cy="1069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3200" b="1" spc="0">
                <a:solidFill>
                  <a:srgbClr val="00882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18.1%</a:t>
            </a:r>
          </a:p>
          <a:p>
            <a:pPr defTabSz="821531">
              <a:defRPr sz="3200" b="1" spc="0">
                <a:solidFill>
                  <a:srgbClr val="00882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(104)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45A4CB1C-0441-DC4E-81BD-2BB57700198A}"/>
              </a:ext>
            </a:extLst>
          </p:cNvPr>
          <p:cNvCxnSpPr/>
          <p:nvPr/>
        </p:nvCxnSpPr>
        <p:spPr>
          <a:xfrm>
            <a:off x="10299032" y="4111578"/>
            <a:ext cx="0" cy="5343986"/>
          </a:xfrm>
          <a:prstGeom prst="line">
            <a:avLst/>
          </a:prstGeom>
          <a:noFill/>
          <a:ln w="76200" cap="flat">
            <a:solidFill>
              <a:srgbClr val="C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89122A1C-4FC5-144C-AC45-5A64051B63EF}"/>
              </a:ext>
            </a:extLst>
          </p:cNvPr>
          <p:cNvCxnSpPr/>
          <p:nvPr/>
        </p:nvCxnSpPr>
        <p:spPr>
          <a:xfrm>
            <a:off x="15929811" y="4111578"/>
            <a:ext cx="0" cy="5343986"/>
          </a:xfrm>
          <a:prstGeom prst="line">
            <a:avLst/>
          </a:prstGeom>
          <a:noFill/>
          <a:ln w="76200" cap="flat">
            <a:solidFill>
              <a:srgbClr val="C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nterior.jpg" descr="interi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33" y="-19289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Campeonatos Mundiales programados para el periodo abril - diciembre 2022"/>
          <p:cNvSpPr txBox="1"/>
          <p:nvPr/>
        </p:nvSpPr>
        <p:spPr>
          <a:xfrm>
            <a:off x="20184" y="-254045"/>
            <a:ext cx="24186359" cy="2259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96" tIns="89296" rIns="89296" bIns="89296" anchor="ctr"/>
          <a:lstStyle>
            <a:lvl1pPr defTabSz="821531">
              <a:defRPr sz="4400" b="1" spc="0">
                <a:solidFill>
                  <a:srgbClr val="9411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Campeonatos Mundiales programados para el periodo abril - diciembre 2022</a:t>
            </a:r>
          </a:p>
        </p:txBody>
      </p:sp>
      <p:graphicFrame>
        <p:nvGraphicFramePr>
          <p:cNvPr id="167" name="Tabla"/>
          <p:cNvGraphicFramePr/>
          <p:nvPr/>
        </p:nvGraphicFramePr>
        <p:xfrm>
          <a:off x="1676548" y="4241296"/>
          <a:ext cx="21523741" cy="4973436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2303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6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69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79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936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936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936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936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9364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79364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79364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79364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682452">
                <a:tc>
                  <a:txBody>
                    <a:bodyPr/>
                    <a:lstStyle/>
                    <a:p>
                      <a:pPr defTabSz="457200"/>
                      <a:r>
                        <a:rPr sz="2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Grupo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miter lim="400000"/>
                    </a:lnT>
                    <a:lnB w="38100">
                      <a:solidFill>
                        <a:srgbClr val="3B1F4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Disciplinas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miter lim="400000"/>
                    </a:lnT>
                    <a:lnB w="38100">
                      <a:solidFill>
                        <a:srgbClr val="3B1F4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ABR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miter lim="400000"/>
                    </a:lnT>
                    <a:lnB w="38100">
                      <a:solidFill>
                        <a:srgbClr val="3B1F4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MAY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miter lim="400000"/>
                    </a:lnT>
                    <a:lnB w="38100">
                      <a:solidFill>
                        <a:srgbClr val="3B1F4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JUN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miter lim="400000"/>
                    </a:lnT>
                    <a:lnB w="38100">
                      <a:solidFill>
                        <a:srgbClr val="3B1F4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JUL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miter lim="400000"/>
                    </a:lnT>
                    <a:lnB w="38100">
                      <a:solidFill>
                        <a:srgbClr val="3B1F4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AGO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miter lim="400000"/>
                    </a:lnT>
                    <a:lnB w="38100">
                      <a:solidFill>
                        <a:srgbClr val="3B1F4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SEP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miter lim="400000"/>
                    </a:lnT>
                    <a:lnB w="38100">
                      <a:solidFill>
                        <a:srgbClr val="3B1F4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OCT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miter lim="400000"/>
                    </a:lnT>
                    <a:lnB w="38100">
                      <a:solidFill>
                        <a:srgbClr val="3B1F4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NOV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miter lim="400000"/>
                    </a:lnT>
                    <a:lnB w="38100">
                      <a:solidFill>
                        <a:srgbClr val="3B1F4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DIC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miter lim="400000"/>
                    </a:lnT>
                    <a:lnB w="38100">
                      <a:solidFill>
                        <a:srgbClr val="3B1F4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TOTAL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38100">
                      <a:solidFill>
                        <a:srgbClr val="3B1F4E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2452"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Combate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381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381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381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381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381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381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381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381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381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381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381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10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miter lim="400000"/>
                    </a:lnR>
                    <a:lnT w="381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2452"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Complejidad Coordinativa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12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6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7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30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2452"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Deporte Adaptado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13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15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2452"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Raqueta y Pelota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8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6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13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12700">
                      <a:solidFill>
                        <a:srgbClr val="3B1F4E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2452"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Tiempo y Marca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38100">
                      <a:solidFill>
                        <a:srgbClr val="3B1F4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13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38100">
                      <a:solidFill>
                        <a:srgbClr val="3B1F4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38100">
                      <a:solidFill>
                        <a:srgbClr val="3B1F4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38100">
                      <a:solidFill>
                        <a:srgbClr val="3B1F4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38100">
                      <a:solidFill>
                        <a:srgbClr val="3B1F4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7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38100">
                      <a:solidFill>
                        <a:srgbClr val="3B1F4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38100">
                      <a:solidFill>
                        <a:srgbClr val="3B1F4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38100">
                      <a:solidFill>
                        <a:srgbClr val="3B1F4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38100">
                      <a:solidFill>
                        <a:srgbClr val="3B1F4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38100">
                      <a:solidFill>
                        <a:srgbClr val="3B1F4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38100">
                      <a:solidFill>
                        <a:srgbClr val="3B1F4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23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3B1F4E"/>
                      </a:solidFill>
                      <a:miter lim="400000"/>
                    </a:lnT>
                    <a:lnB w="38100">
                      <a:solidFill>
                        <a:srgbClr val="3B1F4E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2452">
                <a:tc>
                  <a:txBody>
                    <a:bodyPr/>
                    <a:lstStyle/>
                    <a:p>
                      <a:pPr defTabSz="457200"/>
                      <a:r>
                        <a:rPr sz="2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Total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38100">
                      <a:solidFill>
                        <a:srgbClr val="3B1F4E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51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38100">
                      <a:solidFill>
                        <a:srgbClr val="3B1F4E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38100">
                      <a:solidFill>
                        <a:srgbClr val="3B1F4E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38100">
                      <a:solidFill>
                        <a:srgbClr val="3B1F4E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38100">
                      <a:solidFill>
                        <a:srgbClr val="3B1F4E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38100">
                      <a:solidFill>
                        <a:srgbClr val="3B1F4E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38100">
                      <a:solidFill>
                        <a:srgbClr val="3B1F4E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38100">
                      <a:solidFill>
                        <a:srgbClr val="3B1F4E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38100">
                      <a:solidFill>
                        <a:srgbClr val="3B1F4E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38100">
                      <a:solidFill>
                        <a:srgbClr val="3B1F4E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solidFill>
                        <a:srgbClr val="3B1F4E"/>
                      </a:solidFill>
                      <a:miter lim="400000"/>
                    </a:lnR>
                    <a:lnT w="38100">
                      <a:solidFill>
                        <a:srgbClr val="3B1F4E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91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3B1F4E"/>
                      </a:solidFill>
                      <a:miter lim="400000"/>
                    </a:lnL>
                    <a:lnR w="12700">
                      <a:miter lim="400000"/>
                    </a:lnR>
                    <a:lnT w="38100">
                      <a:solidFill>
                        <a:srgbClr val="3B1F4E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68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744" y="2190875"/>
            <a:ext cx="16287746" cy="2150136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19.8%…"/>
          <p:cNvSpPr txBox="1"/>
          <p:nvPr/>
        </p:nvSpPr>
        <p:spPr>
          <a:xfrm>
            <a:off x="7581903" y="2303461"/>
            <a:ext cx="1307902" cy="1069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3200" b="1" spc="0">
                <a:solidFill>
                  <a:srgbClr val="164F8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19.8%</a:t>
            </a:r>
          </a:p>
          <a:p>
            <a:pPr defTabSz="821531">
              <a:defRPr sz="3200" b="1" spc="0">
                <a:solidFill>
                  <a:srgbClr val="164F8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(18)</a:t>
            </a:r>
          </a:p>
        </p:txBody>
      </p:sp>
      <p:sp>
        <p:nvSpPr>
          <p:cNvPr id="170" name="53.8%…"/>
          <p:cNvSpPr txBox="1"/>
          <p:nvPr/>
        </p:nvSpPr>
        <p:spPr>
          <a:xfrm>
            <a:off x="12822665" y="1660394"/>
            <a:ext cx="1307903" cy="1069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3200" b="1" spc="0">
                <a:solidFill>
                  <a:srgbClr val="164F8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53.8%</a:t>
            </a:r>
          </a:p>
          <a:p>
            <a:pPr defTabSz="821531">
              <a:defRPr sz="3200" b="1" spc="0">
                <a:solidFill>
                  <a:srgbClr val="164F8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(49)</a:t>
            </a:r>
          </a:p>
        </p:txBody>
      </p:sp>
      <p:sp>
        <p:nvSpPr>
          <p:cNvPr id="171" name="26.4%…"/>
          <p:cNvSpPr txBox="1"/>
          <p:nvPr/>
        </p:nvSpPr>
        <p:spPr>
          <a:xfrm>
            <a:off x="17504154" y="2303461"/>
            <a:ext cx="1892152" cy="1069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3200" b="1" spc="0">
                <a:solidFill>
                  <a:srgbClr val="164F8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26.4%</a:t>
            </a:r>
          </a:p>
          <a:p>
            <a:pPr defTabSz="821531">
              <a:defRPr sz="3200" b="1" spc="0">
                <a:solidFill>
                  <a:srgbClr val="164F8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(24)</a:t>
            </a:r>
          </a:p>
        </p:txBody>
      </p:sp>
      <p:sp>
        <p:nvSpPr>
          <p:cNvPr id="172" name="Se tienen programadas 91 Campeonatos Mundiales, en 51 disciplinas deportivas tanto de convencional como en deporte adaptado. 19.8% (18) se realizará en el segundo trimestre; 53.8% (49) están programadas para el tercer trimestre y 26.4% (24) se tienen con"/>
          <p:cNvSpPr txBox="1"/>
          <p:nvPr/>
        </p:nvSpPr>
        <p:spPr>
          <a:xfrm>
            <a:off x="2418557" y="9390290"/>
            <a:ext cx="20213473" cy="1740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 defTabSz="821531">
              <a:lnSpc>
                <a:spcPct val="120000"/>
              </a:lnSpc>
              <a:defRPr sz="3200" spc="0">
                <a:solidFill>
                  <a:srgbClr val="941100"/>
                </a:solidFill>
                <a:latin typeface="Microsoft Sans Serif"/>
                <a:ea typeface="Microsoft Sans Serif"/>
                <a:cs typeface="Microsoft Sans Serif"/>
                <a:sym typeface="Microsoft Sans Serif"/>
              </a:defRPr>
            </a:lvl1pPr>
          </a:lstStyle>
          <a:p>
            <a:r>
              <a:t>Se tienen programadas 91 Campeonatos Mundiales, en 51 disciplinas deportivas tanto de convencional como en deporte adaptado. 19.8% (18) se realizará en el segundo trimestre; 53.8% (49) están programadas para el tercer trimestre y 26.4% (24) se tienen contemplado realizarse en el último trimestre de 2022.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A4E99921-C9E0-E64C-9C68-FD0A0302C6C4}"/>
              </a:ext>
            </a:extLst>
          </p:cNvPr>
          <p:cNvCxnSpPr>
            <a:cxnSpLocks/>
          </p:cNvCxnSpPr>
          <p:nvPr/>
        </p:nvCxnSpPr>
        <p:spPr>
          <a:xfrm>
            <a:off x="10684042" y="4341011"/>
            <a:ext cx="0" cy="4873721"/>
          </a:xfrm>
          <a:prstGeom prst="line">
            <a:avLst/>
          </a:prstGeom>
          <a:noFill/>
          <a:ln w="76200" cap="flat">
            <a:solidFill>
              <a:srgbClr val="C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2FC57006-85F7-6D4D-8351-66865A86BF70}"/>
              </a:ext>
            </a:extLst>
          </p:cNvPr>
          <p:cNvCxnSpPr>
            <a:cxnSpLocks/>
          </p:cNvCxnSpPr>
          <p:nvPr/>
        </p:nvCxnSpPr>
        <p:spPr>
          <a:xfrm>
            <a:off x="16026063" y="4341011"/>
            <a:ext cx="0" cy="4873721"/>
          </a:xfrm>
          <a:prstGeom prst="line">
            <a:avLst/>
          </a:prstGeom>
          <a:noFill/>
          <a:ln w="76200" cap="flat">
            <a:solidFill>
              <a:srgbClr val="C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nterior.jpg" descr="interi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33" y="-48655"/>
            <a:ext cx="24556995" cy="13813310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Distribución de continentes de los Campeonatos Mundiales"/>
          <p:cNvSpPr txBox="1"/>
          <p:nvPr/>
        </p:nvSpPr>
        <p:spPr>
          <a:xfrm>
            <a:off x="14427037" y="947248"/>
            <a:ext cx="9089717" cy="3558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96" tIns="89296" rIns="89296" bIns="89296" anchor="ctr"/>
          <a:lstStyle>
            <a:lvl1pPr algn="r" defTabSz="821531">
              <a:defRPr sz="4800" b="1" spc="0">
                <a:solidFill>
                  <a:srgbClr val="9411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Distribución de continentes de los Campeonatos Mundiales</a:t>
            </a:r>
          </a:p>
        </p:txBody>
      </p:sp>
      <p:pic>
        <p:nvPicPr>
          <p:cNvPr id="176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904" y="1771530"/>
            <a:ext cx="14141009" cy="10161025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Se tiene previsto que México participe en 91 Campeonatos Mundiales; 9 Juveniles y 82 en Categoría Mayor.…"/>
          <p:cNvSpPr txBox="1"/>
          <p:nvPr/>
        </p:nvSpPr>
        <p:spPr>
          <a:xfrm>
            <a:off x="16307844" y="4986470"/>
            <a:ext cx="7306104" cy="5037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 defTabSz="821531">
              <a:lnSpc>
                <a:spcPct val="120000"/>
              </a:lnSpc>
              <a:defRPr sz="4100" spc="0">
                <a:solidFill>
                  <a:srgbClr val="002452"/>
                </a:solidFill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Se tiene previsto que México participe en 91 Campeonatos Mundiales; 9 Juveniles y 82 en Categoría Mayor.</a:t>
            </a:r>
          </a:p>
          <a:p>
            <a:pPr algn="just" defTabSz="821531">
              <a:lnSpc>
                <a:spcPct val="120000"/>
              </a:lnSpc>
              <a:defRPr sz="4100" spc="0">
                <a:solidFill>
                  <a:srgbClr val="002452"/>
                </a:solidFill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endParaRPr/>
          </a:p>
          <a:p>
            <a:pPr algn="just" defTabSz="821531">
              <a:lnSpc>
                <a:spcPct val="120000"/>
              </a:lnSpc>
              <a:defRPr sz="4100" spc="0">
                <a:solidFill>
                  <a:srgbClr val="002452"/>
                </a:solidFill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Un Campeonato Mundial (Para-TKD) esta por definirse .</a:t>
            </a:r>
          </a:p>
        </p:txBody>
      </p:sp>
      <p:sp>
        <p:nvSpPr>
          <p:cNvPr id="178" name="31.9%…"/>
          <p:cNvSpPr txBox="1"/>
          <p:nvPr/>
        </p:nvSpPr>
        <p:spPr>
          <a:xfrm>
            <a:off x="4859710" y="2736455"/>
            <a:ext cx="1307902" cy="1069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3200" b="1" spc="0">
                <a:solidFill>
                  <a:srgbClr val="57070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31.9%</a:t>
            </a:r>
          </a:p>
          <a:p>
            <a:pPr defTabSz="821531">
              <a:defRPr sz="3200" b="1" spc="0">
                <a:solidFill>
                  <a:srgbClr val="57070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(29)</a:t>
            </a:r>
          </a:p>
        </p:txBody>
      </p:sp>
      <p:sp>
        <p:nvSpPr>
          <p:cNvPr id="179" name="12.1%…"/>
          <p:cNvSpPr txBox="1"/>
          <p:nvPr/>
        </p:nvSpPr>
        <p:spPr>
          <a:xfrm>
            <a:off x="7722926" y="4926310"/>
            <a:ext cx="1307902" cy="1069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3200" b="1" spc="0">
                <a:solidFill>
                  <a:srgbClr val="57070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12.1%</a:t>
            </a:r>
          </a:p>
          <a:p>
            <a:pPr defTabSz="821531">
              <a:defRPr sz="3200" b="1" spc="0">
                <a:solidFill>
                  <a:srgbClr val="57070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(11)</a:t>
            </a:r>
          </a:p>
        </p:txBody>
      </p:sp>
      <p:sp>
        <p:nvSpPr>
          <p:cNvPr id="180" name="52.7%…"/>
          <p:cNvSpPr txBox="1"/>
          <p:nvPr/>
        </p:nvSpPr>
        <p:spPr>
          <a:xfrm>
            <a:off x="10641637" y="687481"/>
            <a:ext cx="1306447" cy="112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3200" b="1" spc="0">
                <a:solidFill>
                  <a:srgbClr val="57070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52.7%</a:t>
            </a:r>
          </a:p>
          <a:p>
            <a:pPr defTabSz="821531">
              <a:defRPr sz="3200" b="1" spc="0">
                <a:solidFill>
                  <a:srgbClr val="57070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(4</a:t>
            </a:r>
            <a:r>
              <a:rPr lang="es-ES" dirty="0"/>
              <a:t>8</a:t>
            </a:r>
            <a:r>
              <a:rPr dirty="0"/>
              <a:t>)</a:t>
            </a:r>
          </a:p>
        </p:txBody>
      </p:sp>
      <p:sp>
        <p:nvSpPr>
          <p:cNvPr id="181" name="2.2%…"/>
          <p:cNvSpPr txBox="1"/>
          <p:nvPr/>
        </p:nvSpPr>
        <p:spPr>
          <a:xfrm>
            <a:off x="14063881" y="6891950"/>
            <a:ext cx="1081882" cy="1069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3200" b="1" spc="0">
                <a:solidFill>
                  <a:srgbClr val="57070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2.2%</a:t>
            </a:r>
          </a:p>
          <a:p>
            <a:pPr defTabSz="821531">
              <a:defRPr sz="3200" b="1" spc="0">
                <a:solidFill>
                  <a:srgbClr val="57070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(2)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nterior.jpg" descr="interi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33" y="-48655"/>
            <a:ext cx="24556995" cy="13813310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Resultados de las participaciones de Mexicanos en el periodo ene-mar 2022"/>
          <p:cNvSpPr txBox="1"/>
          <p:nvPr/>
        </p:nvSpPr>
        <p:spPr>
          <a:xfrm>
            <a:off x="1144204" y="1668185"/>
            <a:ext cx="23633159" cy="1079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96" tIns="89296" rIns="89296" bIns="89296" anchor="ctr"/>
          <a:lstStyle>
            <a:lvl1pPr algn="l" defTabSz="821531">
              <a:defRPr sz="4800" b="1" spc="0">
                <a:solidFill>
                  <a:srgbClr val="9411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Resultados de las participaciones de Mexicanos en el periodo ene-mar 2022</a:t>
            </a:r>
          </a:p>
        </p:txBody>
      </p:sp>
      <p:graphicFrame>
        <p:nvGraphicFramePr>
          <p:cNvPr id="185" name="Tabla"/>
          <p:cNvGraphicFramePr/>
          <p:nvPr/>
        </p:nvGraphicFramePr>
        <p:xfrm>
          <a:off x="2954034" y="3769388"/>
          <a:ext cx="20506388" cy="7108241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28615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2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32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5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80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34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582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2865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3415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4332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40628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15568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15568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85282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1015463">
                <a:tc>
                  <a:txBody>
                    <a:bodyPr/>
                    <a:lstStyle/>
                    <a:p>
                      <a:pPr defTabSz="457200"/>
                      <a:r>
                        <a:rPr sz="28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Grupo de trabajo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No. Discip.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No. Depor.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Pruebas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No. Eventos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4°-8°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9°-16°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17°-32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33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DNF/DQ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T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5463"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Tiempo y Marca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85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21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22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32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38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112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5463"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Complejidad Coordinativa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53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54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5463"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Combate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106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27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45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27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112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5463"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Raqueta y Conjunto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39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40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5463"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Deporte Adaptado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29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52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23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61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15463">
                <a:tc>
                  <a:txBody>
                    <a:bodyPr/>
                    <a:lstStyle/>
                    <a:p>
                      <a:pPr defTabSz="457200"/>
                      <a:r>
                        <a:rPr sz="28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Total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18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312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118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38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26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97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77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123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21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solidFill>
                        <a:srgbClr val="164F86"/>
                      </a:solidFill>
                      <a:prstDash val="sysDot"/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8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379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prstDash val="sysDot"/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86" name="Línea Línea" descr="Línea Línea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438744" y="7039068"/>
            <a:ext cx="7988628" cy="101601"/>
          </a:xfrm>
          <a:prstGeom prst="rect">
            <a:avLst/>
          </a:prstGeom>
        </p:spPr>
      </p:pic>
      <p:pic>
        <p:nvPicPr>
          <p:cNvPr id="188" name="Línea Línea" descr="Línea Línea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774734" y="7039068"/>
            <a:ext cx="7988627" cy="101601"/>
          </a:xfrm>
          <a:prstGeom prst="rect">
            <a:avLst/>
          </a:prstGeom>
        </p:spPr>
      </p:pic>
      <p:pic>
        <p:nvPicPr>
          <p:cNvPr id="190" name="Línea Línea" descr="Línea Líne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2372342" y="3652074"/>
            <a:ext cx="11175092" cy="101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nterior.jpg" descr="interi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33" y="-48655"/>
            <a:ext cx="24556995" cy="13813310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Estatus rumbo a"/>
          <p:cNvSpPr txBox="1"/>
          <p:nvPr/>
        </p:nvSpPr>
        <p:spPr>
          <a:xfrm>
            <a:off x="2748084" y="1153306"/>
            <a:ext cx="7805543" cy="992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96" tIns="89296" rIns="89296" bIns="89296" anchor="ctr"/>
          <a:lstStyle>
            <a:lvl1pPr algn="l" defTabSz="821531">
              <a:defRPr sz="5500" b="1" spc="0">
                <a:solidFill>
                  <a:srgbClr val="9411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Estatus rumbo a</a:t>
            </a:r>
          </a:p>
        </p:txBody>
      </p:sp>
      <p:grpSp>
        <p:nvGrpSpPr>
          <p:cNvPr id="197" name="Imagen"/>
          <p:cNvGrpSpPr/>
          <p:nvPr/>
        </p:nvGrpSpPr>
        <p:grpSpPr>
          <a:xfrm>
            <a:off x="10142157" y="860399"/>
            <a:ext cx="3779034" cy="1578373"/>
            <a:chOff x="0" y="0"/>
            <a:chExt cx="3779032" cy="1578372"/>
          </a:xfrm>
        </p:grpSpPr>
        <p:pic>
          <p:nvPicPr>
            <p:cNvPr id="196" name="Imagen" descr="Imagen"/>
            <p:cNvPicPr>
              <a:picLocks noChangeAspect="1"/>
            </p:cNvPicPr>
            <p:nvPr/>
          </p:nvPicPr>
          <p:blipFill>
            <a:blip r:embed="rId3"/>
            <a:srcRect l="12318" r="11232" b="24889"/>
            <a:stretch>
              <a:fillRect/>
            </a:stretch>
          </p:blipFill>
          <p:spPr>
            <a:xfrm>
              <a:off x="177800" y="114300"/>
              <a:ext cx="3423433" cy="112117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5" name="Imagen" descr="Imagen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3779033" cy="1578373"/>
            </a:xfrm>
            <a:prstGeom prst="rect">
              <a:avLst/>
            </a:prstGeom>
            <a:effectLst/>
          </p:spPr>
        </p:pic>
      </p:grpSp>
      <p:graphicFrame>
        <p:nvGraphicFramePr>
          <p:cNvPr id="198" name="Tabla"/>
          <p:cNvGraphicFramePr/>
          <p:nvPr/>
        </p:nvGraphicFramePr>
        <p:xfrm>
          <a:off x="5429894" y="3453658"/>
          <a:ext cx="15558061" cy="5029191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1102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4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5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56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80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91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135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671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2407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02919">
                <a:tc rowSpan="2">
                  <a:txBody>
                    <a:bodyPr/>
                    <a:lstStyle/>
                    <a:p>
                      <a:pPr defTabSz="457200"/>
                      <a:r>
                        <a:rPr sz="29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No.</a:t>
                      </a:r>
                    </a:p>
                  </a:txBody>
                  <a:tcPr marL="63500" marR="63500" marT="0" marB="0" anchor="ctr" horzOverflow="overflow">
                    <a:lnL w="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0"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 rowSpan="2">
                  <a:txBody>
                    <a:bodyPr/>
                    <a:lstStyle/>
                    <a:p>
                      <a:pPr defTabSz="457200"/>
                      <a:r>
                        <a:rPr sz="29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Disciplina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0"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 gridSpan="4">
                  <a:txBody>
                    <a:bodyPr/>
                    <a:lstStyle/>
                    <a:p>
                      <a:pPr defTabSz="457200"/>
                      <a:r>
                        <a:rPr sz="29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Pruebas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defTabSz="457200"/>
                      <a:r>
                        <a:rPr sz="29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Cuotas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95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V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F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X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H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882"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Boliche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9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9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9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919"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Futbol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9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919"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Hockey Césped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9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16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16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2919"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Pentatlón Moderno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2919"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Tiro con Arco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2919"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Voleibol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9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28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2919"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Voleibol Playa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9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2919">
                <a:tc gridSpan="2">
                  <a:txBody>
                    <a:bodyPr/>
                    <a:lstStyle/>
                    <a:p>
                      <a:pPr defTabSz="457200"/>
                      <a:r>
                        <a:rPr sz="29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Total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28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67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9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128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DCD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99" name="Se tiene proyectado convoquen 53 disciplinas deportivas para un aproximado de 490 pruebas como máximo.…"/>
          <p:cNvSpPr txBox="1"/>
          <p:nvPr/>
        </p:nvSpPr>
        <p:spPr>
          <a:xfrm>
            <a:off x="2935537" y="8797239"/>
            <a:ext cx="19460318" cy="3000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481541" indent="-481541" algn="just" defTabSz="821531">
              <a:buSzPct val="75000"/>
              <a:buChar char="•"/>
              <a:defRPr sz="3300" spc="0">
                <a:solidFill>
                  <a:srgbClr val="9411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Se tiene proyectado convoquen </a:t>
            </a:r>
            <a:r>
              <a:rPr b="1"/>
              <a:t>53 </a:t>
            </a:r>
            <a:r>
              <a:t>disciplinas deportivas para un aproximado de </a:t>
            </a:r>
            <a:r>
              <a:rPr b="1"/>
              <a:t>490</a:t>
            </a:r>
            <a:r>
              <a:t> pruebas como máximo. </a:t>
            </a:r>
          </a:p>
          <a:p>
            <a:pPr marL="481541" indent="-481541" algn="just" defTabSz="821531">
              <a:buSzPct val="75000"/>
              <a:buChar char="•"/>
              <a:defRPr sz="3300" spc="0">
                <a:solidFill>
                  <a:srgbClr val="9411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Actualmente se han contabilizado de acuerdo con reuniones con Asociaciones Deportivas Nacionales un total de </a:t>
            </a:r>
            <a:r>
              <a:rPr b="1"/>
              <a:t>28</a:t>
            </a:r>
            <a:r>
              <a:t> pruebas calificadas con una cuota de </a:t>
            </a:r>
            <a:r>
              <a:rPr b="1"/>
              <a:t>128</a:t>
            </a:r>
            <a:r>
              <a:t> deportistas.</a:t>
            </a:r>
          </a:p>
          <a:p>
            <a:pPr marL="481541" indent="-481541" algn="l" defTabSz="821531">
              <a:buSzPct val="75000"/>
              <a:buChar char="•"/>
              <a:defRPr sz="3300" spc="0">
                <a:solidFill>
                  <a:srgbClr val="9411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En Veracruz 2014 se convocaron </a:t>
            </a:r>
            <a:r>
              <a:rPr b="1"/>
              <a:t>432</a:t>
            </a:r>
            <a:r>
              <a:t> pruebas y en Barranquilla 2018 se convocaron </a:t>
            </a:r>
            <a:r>
              <a:rPr b="1"/>
              <a:t>451</a:t>
            </a:r>
            <a:r>
              <a:t>pruebas.</a:t>
            </a:r>
          </a:p>
        </p:txBody>
      </p:sp>
      <p:sp>
        <p:nvSpPr>
          <p:cNvPr id="200" name="23 de junio - 8 julio 2023"/>
          <p:cNvSpPr txBox="1"/>
          <p:nvPr/>
        </p:nvSpPr>
        <p:spPr>
          <a:xfrm>
            <a:off x="17185838" y="807312"/>
            <a:ext cx="5900040" cy="841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4000" spc="0">
                <a:solidFill>
                  <a:srgbClr val="9411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23 de junio - 8 julio 2023</a:t>
            </a:r>
          </a:p>
        </p:txBody>
      </p:sp>
      <p:sp>
        <p:nvSpPr>
          <p:cNvPr id="201" name="15 Meses; 64 Semanas"/>
          <p:cNvSpPr txBox="1"/>
          <p:nvPr/>
        </p:nvSpPr>
        <p:spPr>
          <a:xfrm>
            <a:off x="17717683" y="1650483"/>
            <a:ext cx="5438777" cy="841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4000" spc="0">
                <a:solidFill>
                  <a:srgbClr val="9411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15 Meses; 64 Semanas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nterior.jpg" descr="interi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33" y="-48655"/>
            <a:ext cx="24556995" cy="13813310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Antecedente de participación en Juegos Centroamericanos y del Caribe"/>
          <p:cNvSpPr txBox="1"/>
          <p:nvPr/>
        </p:nvSpPr>
        <p:spPr>
          <a:xfrm>
            <a:off x="1141298" y="467834"/>
            <a:ext cx="22253576" cy="1923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96" tIns="89296" rIns="89296" bIns="89296" anchor="ctr"/>
          <a:lstStyle>
            <a:lvl1pPr defTabSz="821531">
              <a:defRPr sz="4900" b="1" spc="0">
                <a:solidFill>
                  <a:srgbClr val="9411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Antecedente de participación en Juegos Centroamericanos y del Caribe</a:t>
            </a:r>
          </a:p>
        </p:txBody>
      </p:sp>
      <p:grpSp>
        <p:nvGrpSpPr>
          <p:cNvPr id="207" name="Imagen"/>
          <p:cNvGrpSpPr/>
          <p:nvPr/>
        </p:nvGrpSpPr>
        <p:grpSpPr>
          <a:xfrm>
            <a:off x="13567511" y="2232278"/>
            <a:ext cx="1610191" cy="2347450"/>
            <a:chOff x="0" y="0"/>
            <a:chExt cx="1610190" cy="2347449"/>
          </a:xfrm>
        </p:grpSpPr>
        <p:pic>
          <p:nvPicPr>
            <p:cNvPr id="206" name="Imagen" descr="Imagen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800" y="114300"/>
              <a:ext cx="1254591" cy="189025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5" name="Imagen" descr="Imagen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610191" cy="2347450"/>
            </a:xfrm>
            <a:prstGeom prst="rect">
              <a:avLst/>
            </a:prstGeom>
            <a:effectLst/>
          </p:spPr>
        </p:pic>
      </p:grpSp>
      <p:grpSp>
        <p:nvGrpSpPr>
          <p:cNvPr id="210" name="Imagen"/>
          <p:cNvGrpSpPr/>
          <p:nvPr/>
        </p:nvGrpSpPr>
        <p:grpSpPr>
          <a:xfrm>
            <a:off x="16846356" y="2314315"/>
            <a:ext cx="2505613" cy="2183376"/>
            <a:chOff x="0" y="0"/>
            <a:chExt cx="2505611" cy="2183374"/>
          </a:xfrm>
        </p:grpSpPr>
        <p:pic>
          <p:nvPicPr>
            <p:cNvPr id="209" name="Imagen" descr="Imagen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7800" y="114300"/>
              <a:ext cx="2150012" cy="172617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8" name="Imagen" descr="Imagen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2505612" cy="2183375"/>
            </a:xfrm>
            <a:prstGeom prst="rect">
              <a:avLst/>
            </a:prstGeom>
            <a:effectLst/>
          </p:spPr>
        </p:pic>
      </p:grpSp>
      <p:graphicFrame>
        <p:nvGraphicFramePr>
          <p:cNvPr id="211" name="Tabla"/>
          <p:cNvGraphicFramePr/>
          <p:nvPr/>
        </p:nvGraphicFramePr>
        <p:xfrm>
          <a:off x="9020843" y="4378009"/>
          <a:ext cx="10697175" cy="7152640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3565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5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701">
                <a:tc>
                  <a:txBody>
                    <a:bodyPr/>
                    <a:lstStyle/>
                    <a:p>
                      <a:pPr defTabSz="914400"/>
                      <a:r>
                        <a:rPr sz="3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Lugar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0"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6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6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701">
                <a:tc>
                  <a:txBody>
                    <a:bodyPr/>
                    <a:lstStyle/>
                    <a:p>
                      <a:pPr defTabSz="914400"/>
                      <a:r>
                        <a:rPr sz="3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Oros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6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115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6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132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701">
                <a:tc>
                  <a:txBody>
                    <a:bodyPr/>
                    <a:lstStyle/>
                    <a:p>
                      <a:pPr defTabSz="914400"/>
                      <a:r>
                        <a:rPr sz="3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Platas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6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106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6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118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701">
                <a:tc>
                  <a:txBody>
                    <a:bodyPr/>
                    <a:lstStyle/>
                    <a:p>
                      <a:pPr defTabSz="914400"/>
                      <a:r>
                        <a:rPr sz="3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Bronces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6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111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6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95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701">
                <a:tc>
                  <a:txBody>
                    <a:bodyPr/>
                    <a:lstStyle/>
                    <a:p>
                      <a:pPr defTabSz="914400"/>
                      <a:r>
                        <a:rPr sz="3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4o-8o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6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215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6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199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701">
                <a:tc>
                  <a:txBody>
                    <a:bodyPr/>
                    <a:lstStyle/>
                    <a:p>
                      <a:pPr defTabSz="914400"/>
                      <a:r>
                        <a:rPr sz="3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9o-16o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6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53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6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53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701">
                <a:tc>
                  <a:txBody>
                    <a:bodyPr/>
                    <a:lstStyle/>
                    <a:p>
                      <a:pPr defTabSz="914400"/>
                      <a:r>
                        <a:rPr sz="3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+17o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6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29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6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17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0701">
                <a:tc>
                  <a:txBody>
                    <a:bodyPr/>
                    <a:lstStyle/>
                    <a:p>
                      <a:pPr defTabSz="914400"/>
                      <a:r>
                        <a:rPr sz="3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DNF/DQ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6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6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7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0701">
                <a:tc>
                  <a:txBody>
                    <a:bodyPr/>
                    <a:lstStyle/>
                    <a:p>
                      <a:pPr defTabSz="914400"/>
                      <a:r>
                        <a:rPr sz="3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No. Deportistas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6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720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6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673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40701">
                <a:tc>
                  <a:txBody>
                    <a:bodyPr/>
                    <a:lstStyle/>
                    <a:p>
                      <a:pPr defTabSz="914400"/>
                      <a:r>
                        <a:rPr sz="3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No. Pruebas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6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419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6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416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40701">
                <a:tc>
                  <a:txBody>
                    <a:bodyPr/>
                    <a:lstStyle/>
                    <a:p>
                      <a:pPr defTabSz="914400"/>
                      <a:r>
                        <a:rPr sz="3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No. Disciplinas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6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46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6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47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214" name="Imagen"/>
          <p:cNvGrpSpPr/>
          <p:nvPr/>
        </p:nvGrpSpPr>
        <p:grpSpPr>
          <a:xfrm>
            <a:off x="20019148" y="5636023"/>
            <a:ext cx="2744172" cy="3058368"/>
            <a:chOff x="0" y="0"/>
            <a:chExt cx="2744171" cy="3058366"/>
          </a:xfrm>
        </p:grpSpPr>
        <p:pic>
          <p:nvPicPr>
            <p:cNvPr id="213" name="Imagen" descr="Imagen"/>
            <p:cNvPicPr>
              <a:picLocks noChangeAspect="1"/>
            </p:cNvPicPr>
            <p:nvPr/>
          </p:nvPicPr>
          <p:blipFill>
            <a:blip r:embed="rId7"/>
            <a:srcRect l="11693" t="8284" r="11693" b="8284"/>
            <a:stretch>
              <a:fillRect/>
            </a:stretch>
          </p:blipFill>
          <p:spPr>
            <a:xfrm>
              <a:off x="177800" y="114300"/>
              <a:ext cx="2388572" cy="260116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2" name="Imagen" descr="Imagen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" y="-1"/>
              <a:ext cx="2744173" cy="3058368"/>
            </a:xfrm>
            <a:prstGeom prst="rect">
              <a:avLst/>
            </a:prstGeom>
            <a:effectLst/>
          </p:spPr>
        </p:pic>
      </p:grpSp>
      <p:grpSp>
        <p:nvGrpSpPr>
          <p:cNvPr id="217" name="Imagen"/>
          <p:cNvGrpSpPr/>
          <p:nvPr/>
        </p:nvGrpSpPr>
        <p:grpSpPr>
          <a:xfrm>
            <a:off x="3036498" y="5554207"/>
            <a:ext cx="4977759" cy="5795872"/>
            <a:chOff x="0" y="0"/>
            <a:chExt cx="4977758" cy="5795871"/>
          </a:xfrm>
        </p:grpSpPr>
        <p:pic>
          <p:nvPicPr>
            <p:cNvPr id="216" name="Imagen" descr="Imagen"/>
            <p:cNvPicPr>
              <a:picLocks noChangeAspect="1"/>
            </p:cNvPicPr>
            <p:nvPr/>
          </p:nvPicPr>
          <p:blipFill>
            <a:blip r:embed="rId9"/>
            <a:srcRect l="21241" t="16783" r="21241" b="16783"/>
            <a:stretch>
              <a:fillRect/>
            </a:stretch>
          </p:blipFill>
          <p:spPr>
            <a:xfrm>
              <a:off x="177800" y="114300"/>
              <a:ext cx="4622159" cy="533867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5" name="Imagen" descr="Imagen"/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4977759" cy="579587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interior.jpg" descr="interi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33" y="-48655"/>
            <a:ext cx="24556995" cy="13813310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Estatus rumbo a"/>
          <p:cNvSpPr txBox="1"/>
          <p:nvPr/>
        </p:nvSpPr>
        <p:spPr>
          <a:xfrm>
            <a:off x="3065051" y="605955"/>
            <a:ext cx="7559054" cy="1590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96" tIns="89296" rIns="89296" bIns="89296" anchor="ctr"/>
          <a:lstStyle>
            <a:lvl1pPr algn="l" defTabSz="821531">
              <a:defRPr sz="5800" b="1" spc="0">
                <a:solidFill>
                  <a:srgbClr val="9411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Estatus rumbo a</a:t>
            </a:r>
          </a:p>
        </p:txBody>
      </p:sp>
      <p:grpSp>
        <p:nvGrpSpPr>
          <p:cNvPr id="223" name="Imagen"/>
          <p:cNvGrpSpPr/>
          <p:nvPr/>
        </p:nvGrpSpPr>
        <p:grpSpPr>
          <a:xfrm>
            <a:off x="9834327" y="723374"/>
            <a:ext cx="2112099" cy="1713713"/>
            <a:chOff x="0" y="0"/>
            <a:chExt cx="2112098" cy="1713711"/>
          </a:xfrm>
        </p:grpSpPr>
        <p:pic>
          <p:nvPicPr>
            <p:cNvPr id="222" name="Imagen" descr="Imagen"/>
            <p:cNvPicPr>
              <a:picLocks noChangeAspect="1"/>
            </p:cNvPicPr>
            <p:nvPr/>
          </p:nvPicPr>
          <p:blipFill>
            <a:blip r:embed="rId3"/>
            <a:srcRect l="24138" t="12466" r="24921" b="14653"/>
            <a:stretch>
              <a:fillRect/>
            </a:stretch>
          </p:blipFill>
          <p:spPr>
            <a:xfrm>
              <a:off x="177800" y="114300"/>
              <a:ext cx="1756499" cy="125651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1" name="Imagen" descr="Imagen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-1"/>
              <a:ext cx="2112100" cy="1713713"/>
            </a:xfrm>
            <a:prstGeom prst="rect">
              <a:avLst/>
            </a:prstGeom>
            <a:effectLst/>
          </p:spPr>
        </p:pic>
      </p:grpSp>
      <p:graphicFrame>
        <p:nvGraphicFramePr>
          <p:cNvPr id="224" name="Tabla"/>
          <p:cNvGraphicFramePr/>
          <p:nvPr/>
        </p:nvGraphicFramePr>
        <p:xfrm>
          <a:off x="5510749" y="2502639"/>
          <a:ext cx="15558061" cy="7115843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1102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4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5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56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80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91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135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671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2407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93774">
                <a:tc rowSpan="2">
                  <a:txBody>
                    <a:bodyPr/>
                    <a:lstStyle/>
                    <a:p>
                      <a:pPr defTabSz="457200"/>
                      <a:r>
                        <a:rPr sz="2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No.</a:t>
                      </a:r>
                    </a:p>
                  </a:txBody>
                  <a:tcPr marL="63500" marR="63500" marT="0" marB="0" anchor="ctr" horzOverflow="overflow">
                    <a:lnL w="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0"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 rowSpan="2">
                  <a:txBody>
                    <a:bodyPr/>
                    <a:lstStyle/>
                    <a:p>
                      <a:pPr defTabSz="457200"/>
                      <a:r>
                        <a:rPr sz="2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Disciplina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0"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 gridSpan="4">
                  <a:txBody>
                    <a:bodyPr/>
                    <a:lstStyle/>
                    <a:p>
                      <a:pPr defTabSz="457200"/>
                      <a:r>
                        <a:rPr sz="2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Pruebas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defTabSz="457200"/>
                      <a:r>
                        <a:rPr sz="2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Cuotas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089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V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F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X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H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459"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Atletismo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5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5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5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774"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Canotaje Velocidad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5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774"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Ciclismo Ruta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5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5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5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774"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Clavados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5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3774"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Gimnasia Trampolín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5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5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5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3774"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Lev. Pesas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5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5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5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3774"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Natación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5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3774"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8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Pentatlón Moderno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5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5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5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3774"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Squash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5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5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5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3774"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Taekwondo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5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3774"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11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Tiro Deportivo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5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5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5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3774"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12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Tiro con Arco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5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3774"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13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Triatlón 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5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5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5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93774"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14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Vela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5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5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5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93774"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15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Voleibol 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5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93774">
                <a:tc gridSpan="2">
                  <a:txBody>
                    <a:bodyPr/>
                    <a:lstStyle/>
                    <a:p>
                      <a:pPr defTabSz="457200">
                        <a:defRPr sz="2500"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0"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12</a:t>
                      </a:r>
                    </a:p>
                  </a:txBody>
                  <a:tcPr marL="63500" marR="63500" marT="0" marB="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18</a:t>
                      </a:r>
                    </a:p>
                  </a:txBody>
                  <a:tcPr marL="63500" marR="63500" marT="0" marB="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500"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30</a:t>
                      </a:r>
                    </a:p>
                  </a:txBody>
                  <a:tcPr marL="63500" marR="63500" marT="0" marB="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23</a:t>
                      </a:r>
                    </a:p>
                  </a:txBody>
                  <a:tcPr marL="63500" marR="63500" marT="0" marB="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29</a:t>
                      </a:r>
                    </a:p>
                  </a:txBody>
                  <a:tcPr marL="63500" marR="63500" marT="0" marB="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52</a:t>
                      </a:r>
                    </a:p>
                  </a:txBody>
                  <a:tcPr marL="63500" marR="63500" marT="0" marB="0" anchor="ctr" horzOverflow="overflow">
                    <a:lnL w="0">
                      <a:miter lim="400000"/>
                    </a:lnL>
                    <a:lnR w="12700"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DCD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225" name="Se convocan 54 disciplinas deportivas, esta proyectado que como mínimo convoquen 419 pruebas.…"/>
          <p:cNvSpPr txBox="1"/>
          <p:nvPr/>
        </p:nvSpPr>
        <p:spPr>
          <a:xfrm>
            <a:off x="2452174" y="9656133"/>
            <a:ext cx="20043886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370416" indent="-370416" algn="just" defTabSz="821531">
              <a:buSzPct val="75000"/>
              <a:buChar char="•"/>
              <a:defRPr sz="2600" spc="0">
                <a:solidFill>
                  <a:srgbClr val="9411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Se convocan </a:t>
            </a:r>
            <a:r>
              <a:rPr b="1"/>
              <a:t>54 </a:t>
            </a:r>
            <a:r>
              <a:t>disciplinas deportivas, esta proyectado que como mínimo convoquen </a:t>
            </a:r>
            <a:r>
              <a:rPr b="1"/>
              <a:t>419</a:t>
            </a:r>
            <a:r>
              <a:t> pruebas. </a:t>
            </a:r>
          </a:p>
          <a:p>
            <a:pPr marL="370416" indent="-370416" algn="just" defTabSz="821531">
              <a:buSzPct val="75000"/>
              <a:buChar char="•"/>
              <a:defRPr sz="2600" spc="0">
                <a:solidFill>
                  <a:srgbClr val="9411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Actualmente se han contabilizado de acuerdo con reuniones con Asociaciones Deportivas Nacionales un total de </a:t>
            </a:r>
            <a:r>
              <a:rPr b="1"/>
              <a:t>30</a:t>
            </a:r>
            <a:r>
              <a:t> pruebas calificadas con una cuota de </a:t>
            </a:r>
            <a:r>
              <a:rPr b="1"/>
              <a:t>52</a:t>
            </a:r>
            <a:r>
              <a:t> deportistas, lo anterior con cuotas obtenidas de los pasados Juegos Panamericanos Junior celebrados en Cali 2021 y eventos clasificatorios.</a:t>
            </a:r>
          </a:p>
          <a:p>
            <a:pPr marL="370416" indent="-370416" algn="just" defTabSz="821531">
              <a:buSzPct val="75000"/>
              <a:buChar char="•"/>
              <a:defRPr sz="2600" spc="0">
                <a:solidFill>
                  <a:srgbClr val="9411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En Toronto 2015 se convocaron </a:t>
            </a:r>
            <a:r>
              <a:rPr b="1"/>
              <a:t>366</a:t>
            </a:r>
            <a:r>
              <a:t> pruebas y en Lima 2019 se convocaron </a:t>
            </a:r>
            <a:r>
              <a:rPr b="1"/>
              <a:t>419.</a:t>
            </a:r>
          </a:p>
        </p:txBody>
      </p:sp>
      <p:sp>
        <p:nvSpPr>
          <p:cNvPr id="226" name="20 octubre - 5 noviembre 2023"/>
          <p:cNvSpPr txBox="1"/>
          <p:nvPr/>
        </p:nvSpPr>
        <p:spPr>
          <a:xfrm>
            <a:off x="14135786" y="429995"/>
            <a:ext cx="7869785" cy="892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4300" spc="0">
                <a:solidFill>
                  <a:srgbClr val="9411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20 octubre - 5 noviembre 2023</a:t>
            </a:r>
          </a:p>
        </p:txBody>
      </p:sp>
      <p:sp>
        <p:nvSpPr>
          <p:cNvPr id="227" name="19 Meses;  81 Semanas"/>
          <p:cNvSpPr txBox="1"/>
          <p:nvPr/>
        </p:nvSpPr>
        <p:spPr>
          <a:xfrm>
            <a:off x="14047794" y="1210342"/>
            <a:ext cx="5971542" cy="892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4300" spc="0">
                <a:solidFill>
                  <a:srgbClr val="9411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19 Meses;  81 Semanas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nterior.jpg" descr="interi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33" y="-48655"/>
            <a:ext cx="24556995" cy="13813310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Antecedente de participación en Juegos Panamericanos"/>
          <p:cNvSpPr txBox="1"/>
          <p:nvPr/>
        </p:nvSpPr>
        <p:spPr>
          <a:xfrm>
            <a:off x="3479608" y="548876"/>
            <a:ext cx="18248672" cy="1450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96" tIns="89296" rIns="89296" bIns="89296" anchor="ctr"/>
          <a:lstStyle>
            <a:lvl1pPr algn="l" defTabSz="821531">
              <a:defRPr sz="5200" b="1" spc="0">
                <a:solidFill>
                  <a:srgbClr val="9411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Antecedente de participación en Juegos Panamericanos </a:t>
            </a:r>
          </a:p>
        </p:txBody>
      </p:sp>
      <p:grpSp>
        <p:nvGrpSpPr>
          <p:cNvPr id="233" name="Imagen"/>
          <p:cNvGrpSpPr/>
          <p:nvPr/>
        </p:nvGrpSpPr>
        <p:grpSpPr>
          <a:xfrm>
            <a:off x="19116586" y="6715347"/>
            <a:ext cx="3016356" cy="2360573"/>
            <a:chOff x="0" y="0"/>
            <a:chExt cx="3016354" cy="2360571"/>
          </a:xfrm>
        </p:grpSpPr>
        <p:pic>
          <p:nvPicPr>
            <p:cNvPr id="232" name="Imagen" descr="Imagen"/>
            <p:cNvPicPr>
              <a:picLocks noChangeAspect="1"/>
            </p:cNvPicPr>
            <p:nvPr/>
          </p:nvPicPr>
          <p:blipFill>
            <a:blip r:embed="rId3"/>
            <a:srcRect l="24138" t="12466" r="24921" b="14653"/>
            <a:stretch>
              <a:fillRect/>
            </a:stretch>
          </p:blipFill>
          <p:spPr>
            <a:xfrm>
              <a:off x="177800" y="114300"/>
              <a:ext cx="2660755" cy="190337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1" name="Imagen" descr="Imagen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3016355" cy="2360572"/>
            </a:xfrm>
            <a:prstGeom prst="rect">
              <a:avLst/>
            </a:prstGeom>
            <a:effectLst/>
          </p:spPr>
        </p:pic>
      </p:grpSp>
      <p:graphicFrame>
        <p:nvGraphicFramePr>
          <p:cNvPr id="234" name="Tabla"/>
          <p:cNvGraphicFramePr/>
          <p:nvPr/>
        </p:nvGraphicFramePr>
        <p:xfrm>
          <a:off x="9056706" y="4254930"/>
          <a:ext cx="8803740" cy="7281395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4401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1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1945">
                <a:tc>
                  <a:txBody>
                    <a:bodyPr/>
                    <a:lstStyle/>
                    <a:p>
                      <a:pPr defTabSz="914400"/>
                      <a:r>
                        <a:rPr sz="3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Lugar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6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3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1945">
                <a:tc>
                  <a:txBody>
                    <a:bodyPr/>
                    <a:lstStyle/>
                    <a:p>
                      <a:pPr defTabSz="914400"/>
                      <a:r>
                        <a:rPr sz="3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Oros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6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37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1945">
                <a:tc>
                  <a:txBody>
                    <a:bodyPr/>
                    <a:lstStyle/>
                    <a:p>
                      <a:pPr defTabSz="914400"/>
                      <a:r>
                        <a:rPr sz="3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Platas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6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36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1945">
                <a:tc>
                  <a:txBody>
                    <a:bodyPr/>
                    <a:lstStyle/>
                    <a:p>
                      <a:pPr defTabSz="914400"/>
                      <a:r>
                        <a:rPr sz="3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Bronces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6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63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1945">
                <a:tc>
                  <a:txBody>
                    <a:bodyPr/>
                    <a:lstStyle/>
                    <a:p>
                      <a:pPr defTabSz="914400"/>
                      <a:r>
                        <a:rPr sz="3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4o-8o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6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183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1945">
                <a:tc>
                  <a:txBody>
                    <a:bodyPr/>
                    <a:lstStyle/>
                    <a:p>
                      <a:pPr defTabSz="914400"/>
                      <a:r>
                        <a:rPr sz="3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9o-16o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6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93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1945">
                <a:tc>
                  <a:txBody>
                    <a:bodyPr/>
                    <a:lstStyle/>
                    <a:p>
                      <a:pPr defTabSz="914400"/>
                      <a:r>
                        <a:rPr sz="3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+17o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6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33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1945">
                <a:tc>
                  <a:txBody>
                    <a:bodyPr/>
                    <a:lstStyle/>
                    <a:p>
                      <a:pPr defTabSz="914400"/>
                      <a:r>
                        <a:rPr sz="3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DNF/DQ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6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16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61945">
                <a:tc>
                  <a:txBody>
                    <a:bodyPr/>
                    <a:lstStyle/>
                    <a:p>
                      <a:pPr defTabSz="914400"/>
                      <a:r>
                        <a:rPr sz="3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No. Deportistas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6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538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61945">
                <a:tc>
                  <a:txBody>
                    <a:bodyPr/>
                    <a:lstStyle/>
                    <a:p>
                      <a:pPr defTabSz="914400"/>
                      <a:r>
                        <a:rPr sz="3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No. Pruebas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6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334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61945">
                <a:tc>
                  <a:txBody>
                    <a:bodyPr/>
                    <a:lstStyle/>
                    <a:p>
                      <a:pPr defTabSz="914400"/>
                      <a:r>
                        <a:rPr sz="3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No. Disciplinas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6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50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237" name="Imagen"/>
          <p:cNvGrpSpPr/>
          <p:nvPr/>
        </p:nvGrpSpPr>
        <p:grpSpPr>
          <a:xfrm>
            <a:off x="13793785" y="1618629"/>
            <a:ext cx="3375185" cy="2558209"/>
            <a:chOff x="0" y="0"/>
            <a:chExt cx="3375183" cy="2558208"/>
          </a:xfrm>
        </p:grpSpPr>
        <p:pic>
          <p:nvPicPr>
            <p:cNvPr id="236" name="Imagen" descr="Imagen"/>
            <p:cNvPicPr>
              <a:picLocks noChangeAspect="1"/>
            </p:cNvPicPr>
            <p:nvPr/>
          </p:nvPicPr>
          <p:blipFill>
            <a:blip r:embed="rId5"/>
            <a:srcRect l="18679" r="24550"/>
            <a:stretch>
              <a:fillRect/>
            </a:stretch>
          </p:blipFill>
          <p:spPr>
            <a:xfrm>
              <a:off x="177800" y="114300"/>
              <a:ext cx="3019584" cy="210100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5" name="Imagen" descr="Imagen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-1"/>
              <a:ext cx="3375185" cy="2558210"/>
            </a:xfrm>
            <a:prstGeom prst="rect">
              <a:avLst/>
            </a:prstGeom>
            <a:effectLst/>
          </p:spPr>
        </p:pic>
      </p:grpSp>
      <p:grpSp>
        <p:nvGrpSpPr>
          <p:cNvPr id="240" name="Imagen"/>
          <p:cNvGrpSpPr/>
          <p:nvPr/>
        </p:nvGrpSpPr>
        <p:grpSpPr>
          <a:xfrm>
            <a:off x="3385807" y="3434617"/>
            <a:ext cx="4592562" cy="6313525"/>
            <a:chOff x="0" y="0"/>
            <a:chExt cx="4592561" cy="6313523"/>
          </a:xfrm>
        </p:grpSpPr>
        <p:pic>
          <p:nvPicPr>
            <p:cNvPr id="239" name="Imagen" descr="Imagen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7800" y="114300"/>
              <a:ext cx="4236962" cy="585632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8" name="Imagen" descr="Imagen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4592562" cy="631352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243833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243833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1096</Words>
  <Application>Microsoft Macintosh PowerPoint</Application>
  <PresentationFormat>Personalizado</PresentationFormat>
  <Paragraphs>578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9" baseType="lpstr">
      <vt:lpstr>Arial</vt:lpstr>
      <vt:lpstr>Avenir Next Regular</vt:lpstr>
      <vt:lpstr>Helvetica</vt:lpstr>
      <vt:lpstr>Helvetica Light</vt:lpstr>
      <vt:lpstr>Helvetica Neue</vt:lpstr>
      <vt:lpstr>Helvetica Neue Medium</vt:lpstr>
      <vt:lpstr>Microsoft Sans Serif</vt:lpstr>
      <vt:lpstr>21_BasicWhite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ERICK GERARDO RAMIREZ BARBOSA</cp:lastModifiedBy>
  <cp:revision>1</cp:revision>
  <dcterms:modified xsi:type="dcterms:W3CDTF">2022-04-04T02:31:02Z</dcterms:modified>
</cp:coreProperties>
</file>